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60"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CCB61"/>
    <a:srgbClr val="002855"/>
    <a:srgbClr val="C99700"/>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79" autoAdjust="0"/>
    <p:restoredTop sz="94670" autoAdjust="0"/>
  </p:normalViewPr>
  <p:slideViewPr>
    <p:cSldViewPr snapToGrid="0" snapToObjects="1" showGuides="1">
      <p:cViewPr>
        <p:scale>
          <a:sx n="55" d="100"/>
          <a:sy n="55" d="100"/>
        </p:scale>
        <p:origin x="-144" y="144"/>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2/20/18</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121981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smtClean="0"/>
              <a:t>(click to edit) INTRODUCTION or ABSTRACT</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LOO</a:t>
            </a:r>
            <a:endParaRPr lang="en-US" dirty="0"/>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REFERENCES</a:t>
            </a:r>
            <a:endParaRPr lang="en-US" dirty="0"/>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ACKNOWLEDGEMENTS  or  CONTACT</a:t>
            </a:r>
            <a:endParaRPr lang="en-US" dirty="0"/>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354109"/>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946900"/>
            <a:ext cx="8483204"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44569"/>
            <a:ext cx="8483203"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309786"/>
            <a:ext cx="848220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378398"/>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946900"/>
            <a:ext cx="8487172"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946900"/>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354109"/>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28515"/>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62783"/>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Autofit/>
          </a:bodyPr>
          <a:lstStyle>
            <a:lvl1pPr algn="ctr">
              <a:buFontTx/>
              <a:buNone/>
              <a:defRPr sz="2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416455"/>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70293" y="7129339"/>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432806"/>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7241977" y="10560455"/>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436775"/>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7"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7"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7"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91524" y="10199648"/>
            <a:ext cx="6261600" cy="388620"/>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solidFill>
                <a:schemeClr val="bg1"/>
              </a:solidFill>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5079" y="615971"/>
            <a:ext cx="2761491" cy="1261874"/>
          </a:xfrm>
          <a:prstGeom prst="rect">
            <a:avLst/>
          </a:prstGeom>
        </p:spPr>
      </p:pic>
      <p:sp>
        <p:nvSpPr>
          <p:cNvPr id="37" name="Rectangle 33"/>
          <p:cNvSpPr>
            <a:spLocks noChangeArrowheads="1"/>
          </p:cNvSpPr>
          <p:nvPr userDrawn="1"/>
        </p:nvSpPr>
        <p:spPr bwMode="auto">
          <a:xfrm>
            <a:off x="7241249"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8" name="Rectangle 33"/>
          <p:cNvSpPr>
            <a:spLocks noChangeArrowheads="1"/>
          </p:cNvSpPr>
          <p:nvPr userDrawn="1"/>
        </p:nvSpPr>
        <p:spPr bwMode="auto">
          <a:xfrm>
            <a:off x="13906037"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9" name="Rectangle 33"/>
          <p:cNvSpPr>
            <a:spLocks noChangeArrowheads="1"/>
          </p:cNvSpPr>
          <p:nvPr userDrawn="1"/>
        </p:nvSpPr>
        <p:spPr bwMode="auto">
          <a:xfrm>
            <a:off x="20570825"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5971"/>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Rectangle 33"/>
          <p:cNvSpPr>
            <a:spLocks noChangeArrowheads="1"/>
          </p:cNvSpPr>
          <p:nvPr/>
        </p:nvSpPr>
        <p:spPr bwMode="auto">
          <a:xfrm>
            <a:off x="571500" y="2628900"/>
            <a:ext cx="6286500" cy="13373100"/>
          </a:xfrm>
          <a:prstGeom prst="roundRect">
            <a:avLst>
              <a:gd name="adj" fmla="val 4310"/>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p:nvSpPr>
        <p:spPr bwMode="auto">
          <a:xfrm>
            <a:off x="7209790" y="2628900"/>
            <a:ext cx="13012420" cy="13373100"/>
          </a:xfrm>
          <a:prstGeom prst="roundRect">
            <a:avLst>
              <a:gd name="adj" fmla="val 227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p:nvSpPr>
        <p:spPr bwMode="auto">
          <a:xfrm>
            <a:off x="20574000" y="2628900"/>
            <a:ext cx="6286500" cy="13373100"/>
          </a:xfrm>
          <a:prstGeom prst="roundRect">
            <a:avLst>
              <a:gd name="adj" fmla="val 464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2648"/>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76461" y="3403008"/>
            <a:ext cx="6274921" cy="7601188"/>
          </a:xfrm>
        </p:spPr>
        <p:txBody>
          <a:bodyPr/>
          <a:lstStyle/>
          <a:p>
            <a:pPr marL="285750" indent="-285750">
              <a:buFont typeface="Arial" charset="0"/>
              <a:buChar char="•"/>
            </a:pPr>
            <a:r>
              <a:rPr lang="en-US" sz="1600" dirty="0" smtClean="0">
                <a:latin typeface="Trebuchet MS" charset="0"/>
                <a:ea typeface="Trebuchet MS" charset="0"/>
                <a:cs typeface="Trebuchet MS" charset="0"/>
              </a:rPr>
              <a:t>Exclusive </a:t>
            </a:r>
            <a:r>
              <a:rPr lang="en-US" sz="1600" dirty="0">
                <a:latin typeface="Trebuchet MS" charset="0"/>
                <a:ea typeface="Trebuchet MS" charset="0"/>
                <a:cs typeface="Trebuchet MS" charset="0"/>
              </a:rPr>
              <a:t>breastfeeding is the optimal form of infant nutrition for the first 6</a:t>
            </a:r>
            <a:r>
              <a:rPr lang="en-US" sz="1600" dirty="0" smtClean="0">
                <a:latin typeface="Trebuchet MS" charset="0"/>
                <a:ea typeface="Trebuchet MS" charset="0"/>
                <a:cs typeface="Trebuchet MS" charset="0"/>
              </a:rPr>
              <a:t> </a:t>
            </a:r>
            <a:r>
              <a:rPr lang="en-US" sz="1600" dirty="0">
                <a:latin typeface="Trebuchet MS" charset="0"/>
                <a:ea typeface="Trebuchet MS" charset="0"/>
                <a:cs typeface="Trebuchet MS" charset="0"/>
              </a:rPr>
              <a:t>months of life and is associated with multiple health benefits for infants and mothers</a:t>
            </a:r>
            <a:r>
              <a:rPr lang="en-US" sz="1600" dirty="0" smtClean="0">
                <a:latin typeface="Trebuchet MS" charset="0"/>
                <a:ea typeface="Trebuchet MS" charset="0"/>
                <a:cs typeface="Trebuchet MS" charset="0"/>
              </a:rPr>
              <a:t>.</a:t>
            </a:r>
            <a:r>
              <a:rPr lang="en-US" sz="1600" dirty="0">
                <a:latin typeface="Trebuchet MS" charset="0"/>
                <a:ea typeface="Trebuchet MS" charset="0"/>
                <a:cs typeface="Trebuchet MS" charset="0"/>
              </a:rPr>
              <a:t> </a:t>
            </a:r>
          </a:p>
          <a:p>
            <a:pPr marL="285750" indent="-285750">
              <a:buFont typeface="Arial" charset="0"/>
              <a:buChar char="•"/>
            </a:pPr>
            <a:r>
              <a:rPr lang="en-US" sz="1600" dirty="0" smtClean="0">
                <a:latin typeface="Trebuchet MS" charset="0"/>
                <a:ea typeface="Trebuchet MS" charset="0"/>
                <a:cs typeface="Trebuchet MS" charset="0"/>
              </a:rPr>
              <a:t>Formula </a:t>
            </a:r>
            <a:r>
              <a:rPr lang="en-US" sz="1600" dirty="0">
                <a:latin typeface="Trebuchet MS" charset="0"/>
                <a:ea typeface="Trebuchet MS" charset="0"/>
                <a:cs typeface="Trebuchet MS" charset="0"/>
              </a:rPr>
              <a:t>exposure in infancy is associated with higher rates of asthma, allergies, obesity, pyloric stenosis, and other health problems.</a:t>
            </a:r>
            <a:r>
              <a:rPr lang="en-US" sz="1600" baseline="30000" dirty="0">
                <a:latin typeface="Trebuchet MS" charset="0"/>
                <a:ea typeface="Trebuchet MS" charset="0"/>
                <a:cs typeface="Trebuchet MS" charset="0"/>
              </a:rPr>
              <a:t>1</a:t>
            </a:r>
            <a:r>
              <a:rPr lang="en-US" sz="1600" dirty="0">
                <a:latin typeface="Trebuchet MS" charset="0"/>
                <a:ea typeface="Trebuchet MS" charset="0"/>
                <a:cs typeface="Trebuchet MS" charset="0"/>
              </a:rPr>
              <a:t> </a:t>
            </a:r>
            <a:endParaRPr lang="en-US" sz="1600" dirty="0" smtClean="0">
              <a:latin typeface="Trebuchet MS" charset="0"/>
              <a:ea typeface="Trebuchet MS" charset="0"/>
              <a:cs typeface="Trebuchet MS" charset="0"/>
            </a:endParaRPr>
          </a:p>
          <a:p>
            <a:pPr marL="285750" indent="-285750">
              <a:buFont typeface="Arial" charset="0"/>
              <a:buChar char="•"/>
            </a:pPr>
            <a:r>
              <a:rPr lang="en-US" sz="1600" dirty="0">
                <a:latin typeface="Trebuchet MS" charset="0"/>
                <a:ea typeface="Trebuchet MS" charset="0"/>
                <a:cs typeface="Trebuchet MS" charset="0"/>
              </a:rPr>
              <a:t>R</a:t>
            </a:r>
            <a:r>
              <a:rPr lang="en-US" sz="1600" dirty="0" smtClean="0">
                <a:latin typeface="Trebuchet MS" charset="0"/>
                <a:ea typeface="Trebuchet MS" charset="0"/>
                <a:cs typeface="Trebuchet MS" charset="0"/>
              </a:rPr>
              <a:t>eceipt </a:t>
            </a:r>
            <a:r>
              <a:rPr lang="en-US" sz="1600" dirty="0">
                <a:latin typeface="Trebuchet MS" charset="0"/>
                <a:ea typeface="Trebuchet MS" charset="0"/>
                <a:cs typeface="Trebuchet MS" charset="0"/>
              </a:rPr>
              <a:t>of formula in the hospital is associated with decreased breastfeeding duration and </a:t>
            </a:r>
            <a:r>
              <a:rPr lang="en-US" sz="1600" dirty="0" smtClean="0">
                <a:latin typeface="Trebuchet MS" charset="0"/>
                <a:ea typeface="Trebuchet MS" charset="0"/>
                <a:cs typeface="Trebuchet MS" charset="0"/>
              </a:rPr>
              <a:t>exclusivity. </a:t>
            </a:r>
            <a:r>
              <a:rPr lang="en-US" sz="1600" baseline="30000" dirty="0">
                <a:latin typeface="Trebuchet MS" charset="0"/>
                <a:ea typeface="Trebuchet MS" charset="0"/>
                <a:cs typeface="Trebuchet MS" charset="0"/>
              </a:rPr>
              <a:t>2 </a:t>
            </a:r>
            <a:endParaRPr lang="en-US" sz="1600" baseline="30000" dirty="0" smtClean="0">
              <a:latin typeface="Trebuchet MS" charset="0"/>
              <a:ea typeface="Trebuchet MS" charset="0"/>
              <a:cs typeface="Trebuchet MS" charset="0"/>
            </a:endParaRPr>
          </a:p>
          <a:p>
            <a:pPr marL="285750" indent="-285750">
              <a:buFont typeface="Arial" charset="0"/>
              <a:buChar char="•"/>
            </a:pPr>
            <a:r>
              <a:rPr lang="en-US" sz="1600" dirty="0" smtClean="0">
                <a:latin typeface="Trebuchet MS" charset="0"/>
                <a:ea typeface="Trebuchet MS" charset="0"/>
                <a:cs typeface="Trebuchet MS" charset="0"/>
              </a:rPr>
              <a:t>These </a:t>
            </a:r>
            <a:r>
              <a:rPr lang="en-US" sz="1600" dirty="0">
                <a:latin typeface="Trebuchet MS" charset="0"/>
                <a:ea typeface="Trebuchet MS" charset="0"/>
                <a:cs typeface="Trebuchet MS" charset="0"/>
              </a:rPr>
              <a:t>consequences emphasize the importance of having strong in-hospital breastfeeding support and education networks for when formula is not medically indicated</a:t>
            </a:r>
            <a:r>
              <a:rPr lang="en-US" sz="1600" dirty="0" smtClean="0">
                <a:latin typeface="Trebuchet MS" charset="0"/>
                <a:ea typeface="Trebuchet MS" charset="0"/>
                <a:cs typeface="Trebuchet MS" charset="0"/>
              </a:rPr>
              <a:t>.</a:t>
            </a:r>
          </a:p>
          <a:p>
            <a:pPr marL="285750" indent="-285750">
              <a:buFont typeface="Arial" charset="0"/>
              <a:buChar char="•"/>
            </a:pPr>
            <a:r>
              <a:rPr lang="en-US" sz="1600" dirty="0">
                <a:latin typeface="Trebuchet MS" charset="0"/>
                <a:ea typeface="Trebuchet MS" charset="0"/>
                <a:cs typeface="Trebuchet MS" charset="0"/>
              </a:rPr>
              <a:t>National and international guidelines provide general recommendations for supplementation, but still allow wide latitude for </a:t>
            </a:r>
            <a:r>
              <a:rPr lang="en-US" sz="1600" dirty="0" smtClean="0">
                <a:latin typeface="Trebuchet MS" charset="0"/>
                <a:ea typeface="Trebuchet MS" charset="0"/>
                <a:cs typeface="Trebuchet MS" charset="0"/>
              </a:rPr>
              <a:t>interpretation. </a:t>
            </a:r>
          </a:p>
          <a:p>
            <a:pPr marL="285750" indent="-285750">
              <a:buFont typeface="Arial" charset="0"/>
              <a:buChar char="•"/>
            </a:pPr>
            <a:r>
              <a:rPr lang="en-US" sz="1600" dirty="0" smtClean="0">
                <a:latin typeface="Trebuchet MS" charset="0"/>
                <a:ea typeface="Trebuchet MS" charset="0"/>
                <a:cs typeface="Trebuchet MS" charset="0"/>
              </a:rPr>
              <a:t>The </a:t>
            </a:r>
            <a:r>
              <a:rPr lang="en-US" sz="1600" dirty="0">
                <a:latin typeface="Trebuchet MS" charset="0"/>
                <a:ea typeface="Trebuchet MS" charset="0"/>
                <a:cs typeface="Trebuchet MS" charset="0"/>
              </a:rPr>
              <a:t>American Academy of Pediatrics has endorsed the World Health Organization’s recommendations for hospital practices to promote breastfeeding, and US hospitals are encouraged to adopt these practices</a:t>
            </a:r>
            <a:r>
              <a:rPr lang="en-US" sz="1600" dirty="0" smtClean="0">
                <a:latin typeface="Trebuchet MS" charset="0"/>
                <a:ea typeface="Trebuchet MS" charset="0"/>
                <a:cs typeface="Trebuchet MS" charset="0"/>
              </a:rPr>
              <a:t>. </a:t>
            </a:r>
            <a:r>
              <a:rPr lang="en-US" sz="1600" baseline="30000" dirty="0" smtClean="0">
                <a:latin typeface="Trebuchet MS" charset="0"/>
                <a:ea typeface="Trebuchet MS" charset="0"/>
                <a:cs typeface="Trebuchet MS" charset="0"/>
              </a:rPr>
              <a:t>4</a:t>
            </a:r>
            <a:endParaRPr lang="en-US" sz="1600" dirty="0" smtClean="0">
              <a:latin typeface="Trebuchet MS" charset="0"/>
              <a:ea typeface="Trebuchet MS" charset="0"/>
              <a:cs typeface="Trebuchet MS" charset="0"/>
            </a:endParaRPr>
          </a:p>
          <a:p>
            <a:pPr marL="285750" indent="-285750">
              <a:buFont typeface="Arial" charset="0"/>
              <a:buChar char="•"/>
            </a:pPr>
            <a:r>
              <a:rPr lang="en-US" sz="1600" dirty="0" smtClean="0">
                <a:latin typeface="Trebuchet MS" charset="0"/>
                <a:ea typeface="Trebuchet MS" charset="0"/>
                <a:cs typeface="Trebuchet MS" charset="0"/>
              </a:rPr>
              <a:t>Provider </a:t>
            </a:r>
            <a:r>
              <a:rPr lang="en-US" sz="1600" dirty="0">
                <a:latin typeface="Trebuchet MS" charset="0"/>
                <a:ea typeface="Trebuchet MS" charset="0"/>
                <a:cs typeface="Trebuchet MS" charset="0"/>
              </a:rPr>
              <a:t>opinions have the potential to affect implementation of practices and may identify areas where additional effort </a:t>
            </a:r>
            <a:r>
              <a:rPr lang="en-US" sz="1600" dirty="0" smtClean="0">
                <a:latin typeface="Trebuchet MS" charset="0"/>
                <a:ea typeface="Trebuchet MS" charset="0"/>
                <a:cs typeface="Trebuchet MS" charset="0"/>
              </a:rPr>
              <a:t>is needed.</a:t>
            </a:r>
          </a:p>
          <a:p>
            <a:pPr marL="285750" indent="-285750">
              <a:buFont typeface="Arial" charset="0"/>
              <a:buChar char="•"/>
            </a:pPr>
            <a:r>
              <a:rPr lang="en-US" sz="1600" dirty="0">
                <a:latin typeface="Trebuchet MS" charset="0"/>
                <a:ea typeface="Trebuchet MS" charset="0"/>
                <a:cs typeface="Trebuchet MS" charset="0"/>
              </a:rPr>
              <a:t>Significant practice variation in each of these areas is therefore likely across </a:t>
            </a:r>
            <a:r>
              <a:rPr lang="en-US" sz="1600" dirty="0" smtClean="0">
                <a:latin typeface="Trebuchet MS" charset="0"/>
                <a:ea typeface="Trebuchet MS" charset="0"/>
                <a:cs typeface="Trebuchet MS" charset="0"/>
              </a:rPr>
              <a:t>the Better </a:t>
            </a:r>
            <a:r>
              <a:rPr lang="en-US" sz="1600" dirty="0">
                <a:latin typeface="Trebuchet MS" charset="0"/>
                <a:ea typeface="Trebuchet MS" charset="0"/>
                <a:cs typeface="Trebuchet MS" charset="0"/>
              </a:rPr>
              <a:t>Outcomes through Research for </a:t>
            </a:r>
            <a:r>
              <a:rPr lang="en-US" sz="1600" dirty="0" smtClean="0">
                <a:latin typeface="Trebuchet MS" charset="0"/>
                <a:ea typeface="Trebuchet MS" charset="0"/>
                <a:cs typeface="Trebuchet MS" charset="0"/>
              </a:rPr>
              <a:t>Newborn (BORN) </a:t>
            </a:r>
            <a:r>
              <a:rPr lang="en-US" sz="1600" dirty="0">
                <a:latin typeface="Trebuchet MS" charset="0"/>
                <a:ea typeface="Trebuchet MS" charset="0"/>
                <a:cs typeface="Trebuchet MS" charset="0"/>
              </a:rPr>
              <a:t>hospitals. </a:t>
            </a:r>
            <a:endParaRPr lang="en-US" sz="1600" dirty="0" smtClean="0">
              <a:latin typeface="Trebuchet MS" charset="0"/>
              <a:ea typeface="Trebuchet MS" charset="0"/>
              <a:cs typeface="Trebuchet MS" charset="0"/>
            </a:endParaRPr>
          </a:p>
          <a:p>
            <a:pPr marL="285750" indent="-285750">
              <a:buFont typeface="Arial" charset="0"/>
              <a:buChar char="•"/>
            </a:pPr>
            <a:r>
              <a:rPr lang="en-US" sz="1600" dirty="0">
                <a:latin typeface="Trebuchet MS" charset="0"/>
                <a:ea typeface="Trebuchet MS" charset="0"/>
                <a:cs typeface="Trebuchet MS" charset="0"/>
              </a:rPr>
              <a:t>The BORN Network is a national collaborative of pediatric clinicians and researchers who evaluate </a:t>
            </a:r>
            <a:r>
              <a:rPr lang="en-US" sz="1600" dirty="0" smtClean="0">
                <a:latin typeface="Trebuchet MS" charset="0"/>
                <a:ea typeface="Trebuchet MS" charset="0"/>
                <a:cs typeface="Trebuchet MS" charset="0"/>
              </a:rPr>
              <a:t>newborn care </a:t>
            </a:r>
            <a:r>
              <a:rPr lang="en-US" sz="1600" dirty="0">
                <a:latin typeface="Trebuchet MS" charset="0"/>
                <a:ea typeface="Trebuchet MS" charset="0"/>
                <a:cs typeface="Trebuchet MS" charset="0"/>
              </a:rPr>
              <a:t>in the birth setting and </a:t>
            </a:r>
            <a:r>
              <a:rPr lang="en-US" sz="1600" dirty="0" smtClean="0">
                <a:latin typeface="Trebuchet MS" charset="0"/>
                <a:ea typeface="Trebuchet MS" charset="0"/>
                <a:cs typeface="Trebuchet MS" charset="0"/>
              </a:rPr>
              <a:t>transition </a:t>
            </a:r>
            <a:r>
              <a:rPr lang="en-US" sz="1600" dirty="0">
                <a:latin typeface="Trebuchet MS" charset="0"/>
                <a:ea typeface="Trebuchet MS" charset="0"/>
                <a:cs typeface="Trebuchet MS" charset="0"/>
              </a:rPr>
              <a:t>to home. </a:t>
            </a:r>
            <a:endParaRPr lang="en-US" sz="1600" dirty="0" smtClean="0">
              <a:latin typeface="Trebuchet MS" charset="0"/>
              <a:ea typeface="Trebuchet MS" charset="0"/>
              <a:cs typeface="Trebuchet MS" charset="0"/>
            </a:endParaRPr>
          </a:p>
          <a:p>
            <a:pPr marL="285750" indent="-285750">
              <a:buFont typeface="Arial" charset="0"/>
              <a:buChar char="•"/>
            </a:pPr>
            <a:endParaRPr lang="en-US" sz="1600" dirty="0">
              <a:latin typeface="Trebuchet MS" charset="0"/>
              <a:ea typeface="Trebuchet MS" charset="0"/>
              <a:cs typeface="Trebuchet MS" charset="0"/>
            </a:endParaRPr>
          </a:p>
        </p:txBody>
      </p:sp>
      <p:sp>
        <p:nvSpPr>
          <p:cNvPr id="3" name="Text Placeholder 2"/>
          <p:cNvSpPr>
            <a:spLocks noGrp="1"/>
          </p:cNvSpPr>
          <p:nvPr>
            <p:ph type="body" sz="quarter" idx="11"/>
          </p:nvPr>
        </p:nvSpPr>
        <p:spPr>
          <a:xfrm>
            <a:off x="604170" y="3010109"/>
            <a:ext cx="6280547" cy="382517"/>
          </a:xfrm>
        </p:spPr>
        <p:txBody>
          <a:bodyPr/>
          <a:lstStyle/>
          <a:p>
            <a:r>
              <a:rPr lang="en-US" dirty="0" smtClean="0"/>
              <a:t>BACKGROUND</a:t>
            </a:r>
            <a:endParaRPr lang="en-US" dirty="0"/>
          </a:p>
        </p:txBody>
      </p:sp>
      <p:sp>
        <p:nvSpPr>
          <p:cNvPr id="5" name="Text Placeholder 4"/>
          <p:cNvSpPr>
            <a:spLocks noGrp="1"/>
          </p:cNvSpPr>
          <p:nvPr>
            <p:ph type="body" sz="quarter" idx="20"/>
          </p:nvPr>
        </p:nvSpPr>
        <p:spPr>
          <a:xfrm>
            <a:off x="576461" y="10604244"/>
            <a:ext cx="6281539" cy="382517"/>
          </a:xfrm>
        </p:spPr>
        <p:txBody>
          <a:bodyPr/>
          <a:lstStyle/>
          <a:p>
            <a:r>
              <a:rPr lang="en-US" dirty="0" smtClean="0"/>
              <a:t>OBJECTIVE</a:t>
            </a:r>
            <a:endParaRPr lang="en-US" dirty="0"/>
          </a:p>
        </p:txBody>
      </p:sp>
      <p:sp>
        <p:nvSpPr>
          <p:cNvPr id="6" name="Text Placeholder 5"/>
          <p:cNvSpPr>
            <a:spLocks noGrp="1"/>
          </p:cNvSpPr>
          <p:nvPr>
            <p:ph type="body" sz="quarter" idx="21"/>
          </p:nvPr>
        </p:nvSpPr>
        <p:spPr>
          <a:xfrm>
            <a:off x="577454" y="13560130"/>
            <a:ext cx="6280546" cy="3070717"/>
          </a:xfrm>
        </p:spPr>
        <p:txBody>
          <a:bodyPr/>
          <a:lstStyle/>
          <a:p>
            <a:pPr marL="342900" indent="-342900">
              <a:buFont typeface="Arial" charset="0"/>
              <a:buChar char="•"/>
            </a:pPr>
            <a:r>
              <a:rPr lang="en-US" sz="1600" dirty="0" smtClean="0">
                <a:latin typeface="Trebuchet MS" charset="0"/>
                <a:ea typeface="Trebuchet MS" charset="0"/>
                <a:cs typeface="Trebuchet MS" charset="0"/>
              </a:rPr>
              <a:t>Mixed-method study.</a:t>
            </a:r>
          </a:p>
          <a:p>
            <a:pPr marL="342900" indent="-342900">
              <a:buFont typeface="Arial" charset="0"/>
              <a:buChar char="•"/>
            </a:pPr>
            <a:r>
              <a:rPr lang="en-US" sz="1600" dirty="0" smtClean="0">
                <a:latin typeface="Trebuchet MS" charset="0"/>
                <a:ea typeface="Trebuchet MS" charset="0"/>
                <a:cs typeface="Trebuchet MS" charset="0"/>
              </a:rPr>
              <a:t>Created </a:t>
            </a:r>
            <a:r>
              <a:rPr lang="en-US" sz="1600" dirty="0" smtClean="0">
                <a:latin typeface="Trebuchet MS" charset="0"/>
                <a:ea typeface="Trebuchet MS" charset="0"/>
                <a:cs typeface="Trebuchet MS" charset="0"/>
              </a:rPr>
              <a:t>a </a:t>
            </a:r>
            <a:r>
              <a:rPr lang="en-US" sz="1600" dirty="0" smtClean="0">
                <a:latin typeface="Trebuchet MS" charset="0"/>
                <a:ea typeface="Trebuchet MS" charset="0"/>
                <a:cs typeface="Trebuchet MS" charset="0"/>
              </a:rPr>
              <a:t>cross-sectional, electronic survey based on a literature search </a:t>
            </a:r>
            <a:endParaRPr lang="en-US" sz="1600" dirty="0" smtClean="0">
              <a:latin typeface="Trebuchet MS" charset="0"/>
              <a:ea typeface="Trebuchet MS" charset="0"/>
              <a:cs typeface="Trebuchet MS" charset="0"/>
            </a:endParaRPr>
          </a:p>
          <a:p>
            <a:pPr marL="342900" indent="-342900">
              <a:buFont typeface="Arial" charset="0"/>
              <a:buChar char="•"/>
            </a:pPr>
            <a:r>
              <a:rPr lang="en-US" sz="1600" dirty="0" smtClean="0">
                <a:latin typeface="Trebuchet MS" charset="0"/>
                <a:ea typeface="Trebuchet MS" charset="0"/>
                <a:cs typeface="Trebuchet MS" charset="0"/>
              </a:rPr>
              <a:t>Survey </a:t>
            </a:r>
            <a:r>
              <a:rPr lang="en-US" sz="1600" dirty="0" smtClean="0">
                <a:latin typeface="Trebuchet MS" charset="0"/>
                <a:ea typeface="Trebuchet MS" charset="0"/>
                <a:cs typeface="Trebuchet MS" charset="0"/>
              </a:rPr>
              <a:t>consisted of 69 total questions: </a:t>
            </a:r>
          </a:p>
          <a:p>
            <a:pPr marL="1647825" lvl="1" indent="-342900">
              <a:buFont typeface="Arial" charset="0"/>
              <a:buChar char="•"/>
            </a:pPr>
            <a:r>
              <a:rPr lang="en-US" sz="1600" dirty="0" smtClean="0">
                <a:latin typeface="Trebuchet MS" charset="0"/>
                <a:ea typeface="Trebuchet MS" charset="0"/>
                <a:cs typeface="Trebuchet MS" charset="0"/>
              </a:rPr>
              <a:t>44 multiple choice questions (including 7 Likert scale questions). </a:t>
            </a:r>
          </a:p>
          <a:p>
            <a:pPr marL="1647825" lvl="1" indent="-342900">
              <a:buFont typeface="Arial" charset="0"/>
              <a:buChar char="•"/>
            </a:pPr>
            <a:r>
              <a:rPr lang="en-US" sz="1600" dirty="0" smtClean="0">
                <a:latin typeface="Trebuchet MS" charset="0"/>
                <a:ea typeface="Trebuchet MS" charset="0"/>
                <a:cs typeface="Trebuchet MS" charset="0"/>
              </a:rPr>
              <a:t>13 fill in the blank number questions.</a:t>
            </a:r>
          </a:p>
          <a:p>
            <a:pPr marL="1647825" lvl="1" indent="-342900">
              <a:buFont typeface="Arial" charset="0"/>
              <a:buChar char="•"/>
            </a:pPr>
            <a:r>
              <a:rPr lang="en-US" sz="1600" dirty="0" smtClean="0">
                <a:latin typeface="Trebuchet MS" charset="0"/>
                <a:ea typeface="Trebuchet MS" charset="0"/>
                <a:cs typeface="Trebuchet MS" charset="0"/>
              </a:rPr>
              <a:t>12 open ended questions. </a:t>
            </a:r>
          </a:p>
          <a:p>
            <a:endParaRPr lang="en-US" sz="1600" dirty="0" smtClean="0">
              <a:latin typeface="Trebuchet MS" charset="0"/>
              <a:ea typeface="Trebuchet MS" charset="0"/>
              <a:cs typeface="Trebuchet MS" charset="0"/>
            </a:endParaRPr>
          </a:p>
          <a:p>
            <a:endParaRPr lang="en-US" sz="1600" dirty="0">
              <a:latin typeface="Trebuchet MS" charset="0"/>
              <a:ea typeface="Trebuchet MS" charset="0"/>
              <a:cs typeface="Trebuchet MS" charset="0"/>
            </a:endParaRPr>
          </a:p>
        </p:txBody>
      </p:sp>
      <p:sp>
        <p:nvSpPr>
          <p:cNvPr id="7" name="Text Placeholder 6"/>
          <p:cNvSpPr>
            <a:spLocks noGrp="1"/>
          </p:cNvSpPr>
          <p:nvPr>
            <p:ph type="body" sz="quarter" idx="22"/>
          </p:nvPr>
        </p:nvSpPr>
        <p:spPr>
          <a:xfrm>
            <a:off x="598543" y="13194200"/>
            <a:ext cx="6280547" cy="382517"/>
          </a:xfrm>
        </p:spPr>
        <p:txBody>
          <a:bodyPr/>
          <a:lstStyle/>
          <a:p>
            <a:r>
              <a:rPr lang="en-US" dirty="0" smtClean="0"/>
              <a:t>DESIGN/METHODS</a:t>
            </a:r>
            <a:endParaRPr lang="en-US" dirty="0"/>
          </a:p>
        </p:txBody>
      </p:sp>
      <p:sp>
        <p:nvSpPr>
          <p:cNvPr id="8" name="Text Placeholder 7"/>
          <p:cNvSpPr>
            <a:spLocks noGrp="1"/>
          </p:cNvSpPr>
          <p:nvPr>
            <p:ph type="body" sz="quarter" idx="23"/>
          </p:nvPr>
        </p:nvSpPr>
        <p:spPr>
          <a:xfrm>
            <a:off x="7249893" y="6097982"/>
            <a:ext cx="6286500" cy="4745022"/>
          </a:xfrm>
        </p:spPr>
        <p:txBody>
          <a:bodyPr/>
          <a:lstStyle/>
          <a:p>
            <a:pPr marL="285750" indent="-285750">
              <a:buFont typeface="Arial" charset="0"/>
              <a:buChar char="•"/>
            </a:pPr>
            <a:r>
              <a:rPr lang="en-US" sz="1600" dirty="0" smtClean="0">
                <a:latin typeface="Trebuchet MS" charset="0"/>
                <a:ea typeface="Trebuchet MS" charset="0"/>
                <a:cs typeface="Trebuchet MS" charset="0"/>
              </a:rPr>
              <a:t>65 </a:t>
            </a:r>
            <a:r>
              <a:rPr lang="en-US" sz="1600" dirty="0">
                <a:latin typeface="Trebuchet MS" charset="0"/>
                <a:ea typeface="Trebuchet MS" charset="0"/>
                <a:cs typeface="Trebuchet MS" charset="0"/>
              </a:rPr>
              <a:t>of 97 (67%) BORN site leaders completed the survey; </a:t>
            </a:r>
          </a:p>
          <a:p>
            <a:pPr marL="849043" lvl="1" indent="-285750">
              <a:buFont typeface="Arial" charset="0"/>
              <a:buChar char="•"/>
            </a:pPr>
            <a:r>
              <a:rPr lang="en-US" sz="1600" dirty="0" smtClean="0">
                <a:latin typeface="Trebuchet MS" charset="0"/>
                <a:ea typeface="Trebuchet MS" charset="0"/>
                <a:cs typeface="Trebuchet MS" charset="0"/>
              </a:rPr>
              <a:t>52% </a:t>
            </a:r>
            <a:r>
              <a:rPr lang="en-US" sz="1600" dirty="0">
                <a:latin typeface="Trebuchet MS" charset="0"/>
                <a:ea typeface="Trebuchet MS" charset="0"/>
                <a:cs typeface="Trebuchet MS" charset="0"/>
              </a:rPr>
              <a:t>work at facilities designated </a:t>
            </a:r>
            <a:r>
              <a:rPr lang="en-US" sz="1600" dirty="0" smtClean="0">
                <a:latin typeface="Trebuchet MS" charset="0"/>
                <a:ea typeface="Trebuchet MS" charset="0"/>
                <a:cs typeface="Trebuchet MS" charset="0"/>
              </a:rPr>
              <a:t>Baby-Friendly</a:t>
            </a:r>
            <a:r>
              <a:rPr lang="en-US" sz="1600" dirty="0">
                <a:latin typeface="Trebuchet MS" charset="0"/>
                <a:ea typeface="Trebuchet MS" charset="0"/>
                <a:cs typeface="Trebuchet MS" charset="0"/>
              </a:rPr>
              <a:t>. </a:t>
            </a:r>
            <a:endParaRPr lang="en-US" sz="1600" dirty="0" smtClean="0">
              <a:latin typeface="Trebuchet MS" charset="0"/>
              <a:ea typeface="Trebuchet MS" charset="0"/>
              <a:cs typeface="Trebuchet MS" charset="0"/>
            </a:endParaRPr>
          </a:p>
          <a:p>
            <a:pPr marL="285750" indent="-285750">
              <a:buFont typeface="Arial" charset="0"/>
              <a:buChar char="•"/>
            </a:pPr>
            <a:r>
              <a:rPr lang="en-US" sz="1600" dirty="0" smtClean="0">
                <a:latin typeface="Trebuchet MS" charset="0"/>
                <a:ea typeface="Trebuchet MS" charset="0"/>
                <a:cs typeface="Trebuchet MS" charset="0"/>
              </a:rPr>
              <a:t>Provider </a:t>
            </a:r>
            <a:r>
              <a:rPr lang="en-US" sz="1600" dirty="0">
                <a:latin typeface="Trebuchet MS" charset="0"/>
                <a:ea typeface="Trebuchet MS" charset="0"/>
                <a:cs typeface="Trebuchet MS" charset="0"/>
              </a:rPr>
              <a:t>opinions for all topics did not vary significantly by hospital Baby-Friendly designation status (</a:t>
            </a:r>
            <a:r>
              <a:rPr lang="en-US" sz="1600" dirty="0" smtClean="0">
                <a:latin typeface="Trebuchet MS" charset="0"/>
                <a:ea typeface="Trebuchet MS" charset="0"/>
                <a:cs typeface="Trebuchet MS" charset="0"/>
              </a:rPr>
              <a:t>p&gt;0.05 for </a:t>
            </a:r>
            <a:r>
              <a:rPr lang="en-US" sz="1600" dirty="0">
                <a:latin typeface="Trebuchet MS" charset="0"/>
                <a:ea typeface="Trebuchet MS" charset="0"/>
                <a:cs typeface="Trebuchet MS" charset="0"/>
              </a:rPr>
              <a:t>all comparisons). </a:t>
            </a:r>
            <a:endParaRPr lang="en-US" sz="1600" dirty="0" smtClean="0">
              <a:latin typeface="Trebuchet MS" charset="0"/>
              <a:ea typeface="Trebuchet MS" charset="0"/>
              <a:cs typeface="Trebuchet MS" charset="0"/>
            </a:endParaRPr>
          </a:p>
          <a:p>
            <a:pPr marL="285750" indent="-285750">
              <a:buFont typeface="Arial" charset="0"/>
              <a:buChar char="•"/>
            </a:pPr>
            <a:r>
              <a:rPr lang="en-US" sz="1600" dirty="0" smtClean="0">
                <a:latin typeface="Trebuchet MS" charset="0"/>
                <a:ea typeface="Trebuchet MS" charset="0"/>
                <a:cs typeface="Trebuchet MS" charset="0"/>
              </a:rPr>
              <a:t>Likert-scale responses are represented  </a:t>
            </a:r>
            <a:r>
              <a:rPr lang="en-US" sz="1600" dirty="0">
                <a:latin typeface="Trebuchet MS" charset="0"/>
                <a:ea typeface="Trebuchet MS" charset="0"/>
                <a:cs typeface="Trebuchet MS" charset="0"/>
              </a:rPr>
              <a:t>in Table 1</a:t>
            </a:r>
            <a:r>
              <a:rPr lang="en-US" sz="1600" dirty="0" smtClean="0">
                <a:latin typeface="Trebuchet MS" charset="0"/>
                <a:ea typeface="Trebuchet MS" charset="0"/>
                <a:cs typeface="Trebuchet MS" charset="0"/>
              </a:rPr>
              <a:t>. </a:t>
            </a:r>
            <a:r>
              <a:rPr lang="en-US" sz="1600" baseline="30000" dirty="0" smtClean="0">
                <a:latin typeface="Trebuchet MS" charset="0"/>
                <a:ea typeface="Trebuchet MS" charset="0"/>
                <a:cs typeface="Trebuchet MS" charset="0"/>
              </a:rPr>
              <a:t>4</a:t>
            </a:r>
            <a:endParaRPr lang="en-US" sz="1600" dirty="0" smtClean="0">
              <a:latin typeface="Trebuchet MS" charset="0"/>
              <a:ea typeface="Trebuchet MS" charset="0"/>
              <a:cs typeface="Trebuchet MS" charset="0"/>
            </a:endParaRPr>
          </a:p>
          <a:p>
            <a:pPr marL="285750" indent="-285750">
              <a:buFont typeface="Arial" charset="0"/>
              <a:buChar char="•"/>
            </a:pPr>
            <a:r>
              <a:rPr lang="en-US" sz="1600" dirty="0" smtClean="0">
                <a:latin typeface="Trebuchet MS" charset="0"/>
                <a:ea typeface="Trebuchet MS" charset="0"/>
                <a:cs typeface="Trebuchet MS" charset="0"/>
              </a:rPr>
              <a:t>The majority of providers </a:t>
            </a:r>
            <a:r>
              <a:rPr lang="en-US" sz="1600" dirty="0">
                <a:latin typeface="Trebuchet MS" charset="0"/>
                <a:ea typeface="Trebuchet MS" charset="0"/>
                <a:cs typeface="Trebuchet MS" charset="0"/>
              </a:rPr>
              <a:t>had a very positive opinion </a:t>
            </a:r>
            <a:r>
              <a:rPr lang="en-US" sz="1600" dirty="0" smtClean="0">
                <a:latin typeface="Trebuchet MS" charset="0"/>
                <a:ea typeface="Trebuchet MS" charset="0"/>
                <a:cs typeface="Trebuchet MS" charset="0"/>
              </a:rPr>
              <a:t>about breastfeeding and had supportive </a:t>
            </a:r>
            <a:r>
              <a:rPr lang="en-US" sz="1600" dirty="0">
                <a:latin typeface="Trebuchet MS" charset="0"/>
                <a:ea typeface="Trebuchet MS" charset="0"/>
                <a:cs typeface="Trebuchet MS" charset="0"/>
              </a:rPr>
              <a:t>hospital </a:t>
            </a:r>
            <a:r>
              <a:rPr lang="en-US" sz="1600" dirty="0" smtClean="0">
                <a:latin typeface="Trebuchet MS" charset="0"/>
                <a:ea typeface="Trebuchet MS" charset="0"/>
                <a:cs typeface="Trebuchet MS" charset="0"/>
              </a:rPr>
              <a:t>practice, </a:t>
            </a:r>
            <a:r>
              <a:rPr lang="en-US" sz="1600" dirty="0">
                <a:latin typeface="Trebuchet MS" charset="0"/>
                <a:ea typeface="Trebuchet MS" charset="0"/>
                <a:cs typeface="Trebuchet MS" charset="0"/>
              </a:rPr>
              <a:t>though many felt it is important not to be too </a:t>
            </a:r>
            <a:r>
              <a:rPr lang="en-US" sz="1600" dirty="0" smtClean="0">
                <a:latin typeface="Trebuchet MS" charset="0"/>
                <a:ea typeface="Trebuchet MS" charset="0"/>
                <a:cs typeface="Trebuchet MS" charset="0"/>
              </a:rPr>
              <a:t>excessive </a:t>
            </a:r>
            <a:r>
              <a:rPr lang="en-US" sz="1600" dirty="0">
                <a:latin typeface="Trebuchet MS" charset="0"/>
                <a:ea typeface="Trebuchet MS" charset="0"/>
                <a:cs typeface="Trebuchet MS" charset="0"/>
              </a:rPr>
              <a:t>and to </a:t>
            </a:r>
            <a:r>
              <a:rPr lang="en-US" sz="1600" dirty="0" smtClean="0">
                <a:latin typeface="Trebuchet MS" charset="0"/>
                <a:ea typeface="Trebuchet MS" charset="0"/>
                <a:cs typeface="Trebuchet MS" charset="0"/>
              </a:rPr>
              <a:t>tailor support </a:t>
            </a:r>
            <a:r>
              <a:rPr lang="en-US" sz="1600" dirty="0">
                <a:latin typeface="Trebuchet MS" charset="0"/>
                <a:ea typeface="Trebuchet MS" charset="0"/>
                <a:cs typeface="Trebuchet MS" charset="0"/>
              </a:rPr>
              <a:t>for </a:t>
            </a:r>
            <a:r>
              <a:rPr lang="en-US" sz="1600" dirty="0" smtClean="0">
                <a:latin typeface="Trebuchet MS" charset="0"/>
                <a:ea typeface="Trebuchet MS" charset="0"/>
                <a:cs typeface="Trebuchet MS" charset="0"/>
              </a:rPr>
              <a:t>each </a:t>
            </a:r>
            <a:r>
              <a:rPr lang="en-US" sz="1600" dirty="0" smtClean="0">
                <a:latin typeface="Trebuchet MS" charset="0"/>
                <a:ea typeface="Trebuchet MS" charset="0"/>
                <a:cs typeface="Trebuchet MS" charset="0"/>
              </a:rPr>
              <a:t>family.</a:t>
            </a:r>
            <a:endParaRPr lang="en-US" sz="1600" dirty="0" smtClean="0">
              <a:latin typeface="Trebuchet MS" charset="0"/>
              <a:ea typeface="Trebuchet MS" charset="0"/>
              <a:cs typeface="Trebuchet MS" charset="0"/>
            </a:endParaRPr>
          </a:p>
          <a:p>
            <a:pPr marL="285750" indent="-285750">
              <a:buFont typeface="Arial" charset="0"/>
              <a:buChar char="•"/>
            </a:pPr>
            <a:r>
              <a:rPr lang="en-US" sz="1600" dirty="0">
                <a:latin typeface="Trebuchet MS" charset="0"/>
                <a:ea typeface="Trebuchet MS" charset="0"/>
                <a:cs typeface="Trebuchet MS" charset="0"/>
              </a:rPr>
              <a:t>Major themes and example quotations found from qualitative analysis are represented in Table 2. </a:t>
            </a:r>
            <a:r>
              <a:rPr lang="en-US" sz="1600" baseline="30000" dirty="0">
                <a:latin typeface="Trebuchet MS" charset="0"/>
                <a:ea typeface="Trebuchet MS" charset="0"/>
                <a:cs typeface="Trebuchet MS" charset="0"/>
              </a:rPr>
              <a:t>4</a:t>
            </a:r>
            <a:endParaRPr lang="en-US" sz="1600" dirty="0" smtClean="0">
              <a:latin typeface="Trebuchet MS" charset="0"/>
              <a:ea typeface="Trebuchet MS" charset="0"/>
              <a:cs typeface="Trebuchet MS" charset="0"/>
            </a:endParaRPr>
          </a:p>
          <a:p>
            <a:pPr marL="285750" indent="-285750">
              <a:buFont typeface="Arial" charset="0"/>
              <a:buChar char="•"/>
            </a:pPr>
            <a:r>
              <a:rPr lang="en-US" sz="1600" dirty="0" smtClean="0">
                <a:latin typeface="Trebuchet MS" charset="0"/>
                <a:ea typeface="Trebuchet MS" charset="0"/>
                <a:cs typeface="Trebuchet MS" charset="0"/>
              </a:rPr>
              <a:t>Although providers </a:t>
            </a:r>
            <a:r>
              <a:rPr lang="en-US" sz="1600" dirty="0">
                <a:latin typeface="Trebuchet MS" charset="0"/>
                <a:ea typeface="Trebuchet MS" charset="0"/>
                <a:cs typeface="Trebuchet MS" charset="0"/>
              </a:rPr>
              <a:t>are aware of and </a:t>
            </a:r>
            <a:r>
              <a:rPr lang="en-US" sz="1600" dirty="0" smtClean="0">
                <a:latin typeface="Trebuchet MS" charset="0"/>
                <a:ea typeface="Trebuchet MS" charset="0"/>
                <a:cs typeface="Trebuchet MS" charset="0"/>
              </a:rPr>
              <a:t>generally support </a:t>
            </a:r>
            <a:r>
              <a:rPr lang="en-US" sz="1600" dirty="0">
                <a:latin typeface="Trebuchet MS" charset="0"/>
                <a:ea typeface="Trebuchet MS" charset="0"/>
                <a:cs typeface="Trebuchet MS" charset="0"/>
              </a:rPr>
              <a:t>the recommendation to </a:t>
            </a:r>
            <a:r>
              <a:rPr lang="en-US" sz="1600" dirty="0" smtClean="0">
                <a:latin typeface="Trebuchet MS" charset="0"/>
                <a:ea typeface="Trebuchet MS" charset="0"/>
                <a:cs typeface="Trebuchet MS" charset="0"/>
              </a:rPr>
              <a:t>avoid pacifiers </a:t>
            </a:r>
            <a:r>
              <a:rPr lang="en-US" sz="1600" dirty="0">
                <a:latin typeface="Trebuchet MS" charset="0"/>
                <a:ea typeface="Trebuchet MS" charset="0"/>
                <a:cs typeface="Trebuchet MS" charset="0"/>
              </a:rPr>
              <a:t>until breastfeeding is well-established, many providers questioned </a:t>
            </a:r>
            <a:r>
              <a:rPr lang="en-US" sz="1600" dirty="0" smtClean="0">
                <a:latin typeface="Trebuchet MS" charset="0"/>
                <a:ea typeface="Trebuchet MS" charset="0"/>
                <a:cs typeface="Trebuchet MS" charset="0"/>
              </a:rPr>
              <a:t>the evidence proving there is a </a:t>
            </a:r>
            <a:r>
              <a:rPr lang="en-US" sz="1600" dirty="0">
                <a:latin typeface="Trebuchet MS" charset="0"/>
                <a:ea typeface="Trebuchet MS" charset="0"/>
                <a:cs typeface="Trebuchet MS" charset="0"/>
              </a:rPr>
              <a:t>harmful </a:t>
            </a:r>
            <a:r>
              <a:rPr lang="en-US" sz="1600" dirty="0" smtClean="0">
                <a:latin typeface="Trebuchet MS" charset="0"/>
                <a:ea typeface="Trebuchet MS" charset="0"/>
                <a:cs typeface="Trebuchet MS" charset="0"/>
              </a:rPr>
              <a:t>effect on </a:t>
            </a:r>
            <a:r>
              <a:rPr lang="en-US" sz="1600" dirty="0">
                <a:latin typeface="Trebuchet MS" charset="0"/>
                <a:ea typeface="Trebuchet MS" charset="0"/>
                <a:cs typeface="Trebuchet MS" charset="0"/>
              </a:rPr>
              <a:t>breastfeeding and </a:t>
            </a:r>
            <a:r>
              <a:rPr lang="en-US" sz="1600" dirty="0" smtClean="0">
                <a:latin typeface="Trebuchet MS" charset="0"/>
                <a:ea typeface="Trebuchet MS" charset="0"/>
                <a:cs typeface="Trebuchet MS" charset="0"/>
              </a:rPr>
              <a:t>discussed </a:t>
            </a:r>
            <a:r>
              <a:rPr lang="en-US" sz="1600" dirty="0">
                <a:latin typeface="Trebuchet MS" charset="0"/>
                <a:ea typeface="Trebuchet MS" charset="0"/>
                <a:cs typeface="Trebuchet MS" charset="0"/>
              </a:rPr>
              <a:t>potential </a:t>
            </a:r>
            <a:r>
              <a:rPr lang="en-US" sz="1600" dirty="0" smtClean="0">
                <a:latin typeface="Trebuchet MS" charset="0"/>
                <a:ea typeface="Trebuchet MS" charset="0"/>
                <a:cs typeface="Trebuchet MS" charset="0"/>
              </a:rPr>
              <a:t>benefits of pacifiers. </a:t>
            </a:r>
          </a:p>
        </p:txBody>
      </p:sp>
      <p:sp>
        <p:nvSpPr>
          <p:cNvPr id="9" name="Text Placeholder 8"/>
          <p:cNvSpPr>
            <a:spLocks noGrp="1"/>
          </p:cNvSpPr>
          <p:nvPr>
            <p:ph type="body" sz="quarter" idx="24"/>
          </p:nvPr>
        </p:nvSpPr>
        <p:spPr>
          <a:xfrm>
            <a:off x="7231222" y="5742868"/>
            <a:ext cx="6286500" cy="382517"/>
          </a:xfrm>
        </p:spPr>
        <p:txBody>
          <a:bodyPr/>
          <a:lstStyle/>
          <a:p>
            <a:r>
              <a:rPr lang="en-US" dirty="0" smtClean="0"/>
              <a:t>RESULTS</a:t>
            </a:r>
            <a:endParaRPr lang="en-US" dirty="0"/>
          </a:p>
        </p:txBody>
      </p:sp>
      <p:sp>
        <p:nvSpPr>
          <p:cNvPr id="10" name="Text Placeholder 9"/>
          <p:cNvSpPr>
            <a:spLocks noGrp="1"/>
          </p:cNvSpPr>
          <p:nvPr>
            <p:ph type="body" sz="quarter" idx="25"/>
          </p:nvPr>
        </p:nvSpPr>
        <p:spPr>
          <a:xfrm>
            <a:off x="20595862" y="5524976"/>
            <a:ext cx="6279386" cy="382517"/>
          </a:xfrm>
        </p:spPr>
        <p:txBody>
          <a:bodyPr/>
          <a:lstStyle/>
          <a:p>
            <a:r>
              <a:rPr lang="en-US" dirty="0" smtClean="0"/>
              <a:t>CONCLUSIONS &amp; DISCUSSION</a:t>
            </a:r>
            <a:endParaRPr lang="en-US" dirty="0"/>
          </a:p>
        </p:txBody>
      </p:sp>
      <p:sp>
        <p:nvSpPr>
          <p:cNvPr id="11" name="Text Placeholder 10"/>
          <p:cNvSpPr>
            <a:spLocks noGrp="1"/>
          </p:cNvSpPr>
          <p:nvPr>
            <p:ph type="body" sz="quarter" idx="26"/>
          </p:nvPr>
        </p:nvSpPr>
        <p:spPr>
          <a:xfrm>
            <a:off x="20622875" y="10883586"/>
            <a:ext cx="6276241" cy="4046369"/>
          </a:xfrm>
        </p:spPr>
        <p:txBody>
          <a:bodyPr/>
          <a:lstStyle/>
          <a:p>
            <a:r>
              <a:rPr lang="en-US" sz="1300" dirty="0">
                <a:latin typeface="Trebuchet MS" charset="0"/>
                <a:ea typeface="Trebuchet MS" charset="0"/>
                <a:cs typeface="Trebuchet MS" charset="0"/>
              </a:rPr>
              <a:t>1. Section on Breastfeeding. Breastfeeding and the use of human milk. Pediatrics. 2012;129(3):e827-841. </a:t>
            </a:r>
          </a:p>
          <a:p>
            <a:r>
              <a:rPr lang="en-US" sz="400" dirty="0">
                <a:latin typeface="Trebuchet MS" charset="0"/>
                <a:ea typeface="Trebuchet MS" charset="0"/>
                <a:cs typeface="Trebuchet MS" charset="0"/>
              </a:rPr>
              <a:t> </a:t>
            </a:r>
          </a:p>
          <a:p>
            <a:r>
              <a:rPr lang="en-US" sz="1300" dirty="0">
                <a:latin typeface="Trebuchet MS" charset="0"/>
                <a:ea typeface="Trebuchet MS" charset="0"/>
                <a:cs typeface="Trebuchet MS" charset="0"/>
              </a:rPr>
              <a:t>2. Chantry CJ, Dewey KG, </a:t>
            </a:r>
            <a:r>
              <a:rPr lang="en-US" sz="1300" dirty="0" err="1">
                <a:latin typeface="Trebuchet MS" charset="0"/>
                <a:ea typeface="Trebuchet MS" charset="0"/>
                <a:cs typeface="Trebuchet MS" charset="0"/>
              </a:rPr>
              <a:t>Peerson</a:t>
            </a:r>
            <a:r>
              <a:rPr lang="en-US" sz="1300" dirty="0">
                <a:latin typeface="Trebuchet MS" charset="0"/>
                <a:ea typeface="Trebuchet MS" charset="0"/>
                <a:cs typeface="Trebuchet MS" charset="0"/>
              </a:rPr>
              <a:t> JM, Wagner EA, and </a:t>
            </a:r>
            <a:r>
              <a:rPr lang="en-US" sz="1300" dirty="0" err="1">
                <a:latin typeface="Trebuchet MS" charset="0"/>
                <a:ea typeface="Trebuchet MS" charset="0"/>
                <a:cs typeface="Trebuchet MS" charset="0"/>
              </a:rPr>
              <a:t>Nommsen</a:t>
            </a:r>
            <a:r>
              <a:rPr lang="en-US" sz="1300" dirty="0">
                <a:latin typeface="Trebuchet MS" charset="0"/>
                <a:ea typeface="Trebuchet MS" charset="0"/>
                <a:cs typeface="Trebuchet MS" charset="0"/>
              </a:rPr>
              <a:t>-Rivers LA. In-hospital formula use increases early breastfeeding cessation among first-time mothers intending to exclusively breastfeed. J </a:t>
            </a:r>
            <a:r>
              <a:rPr lang="en-US" sz="1300" dirty="0" err="1">
                <a:latin typeface="Trebuchet MS" charset="0"/>
                <a:ea typeface="Trebuchet MS" charset="0"/>
                <a:cs typeface="Trebuchet MS" charset="0"/>
              </a:rPr>
              <a:t>Pediatr</a:t>
            </a:r>
            <a:r>
              <a:rPr lang="en-US" sz="1300" dirty="0">
                <a:latin typeface="Trebuchet MS" charset="0"/>
                <a:ea typeface="Trebuchet MS" charset="0"/>
                <a:cs typeface="Trebuchet MS" charset="0"/>
              </a:rPr>
              <a:t>. 2014;164(6):1339-45.e5. doi:10.1016/j.jpeds.2013.12.035.</a:t>
            </a:r>
          </a:p>
          <a:p>
            <a:r>
              <a:rPr lang="en-US" sz="400" dirty="0">
                <a:latin typeface="Trebuchet MS" charset="0"/>
                <a:ea typeface="Trebuchet MS" charset="0"/>
                <a:cs typeface="Trebuchet MS" charset="0"/>
              </a:rPr>
              <a:t> </a:t>
            </a:r>
          </a:p>
          <a:p>
            <a:r>
              <a:rPr lang="en-US" sz="1300" dirty="0">
                <a:latin typeface="Trebuchet MS" charset="0"/>
                <a:ea typeface="Trebuchet MS" charset="0"/>
                <a:cs typeface="Trebuchet MS" charset="0"/>
              </a:rPr>
              <a:t>3. Kramer MS, Chalmers B, </a:t>
            </a:r>
            <a:r>
              <a:rPr lang="en-US" sz="1300" dirty="0" err="1">
                <a:latin typeface="Trebuchet MS" charset="0"/>
                <a:ea typeface="Trebuchet MS" charset="0"/>
                <a:cs typeface="Trebuchet MS" charset="0"/>
              </a:rPr>
              <a:t>Hodnett</a:t>
            </a:r>
            <a:r>
              <a:rPr lang="en-US" sz="1300" dirty="0">
                <a:latin typeface="Trebuchet MS" charset="0"/>
                <a:ea typeface="Trebuchet MS" charset="0"/>
                <a:cs typeface="Trebuchet MS" charset="0"/>
              </a:rPr>
              <a:t> ED, </a:t>
            </a:r>
            <a:r>
              <a:rPr lang="en-US" sz="1300" dirty="0" err="1">
                <a:latin typeface="Trebuchet MS" charset="0"/>
                <a:ea typeface="Trebuchet MS" charset="0"/>
                <a:cs typeface="Trebuchet MS" charset="0"/>
              </a:rPr>
              <a:t>Sevkovskaya</a:t>
            </a:r>
            <a:r>
              <a:rPr lang="en-US" sz="1300" dirty="0">
                <a:latin typeface="Trebuchet MS" charset="0"/>
                <a:ea typeface="Trebuchet MS" charset="0"/>
                <a:cs typeface="Trebuchet MS" charset="0"/>
              </a:rPr>
              <a:t> Z, </a:t>
            </a:r>
            <a:r>
              <a:rPr lang="en-US" sz="1300" dirty="0" err="1">
                <a:latin typeface="Trebuchet MS" charset="0"/>
                <a:ea typeface="Trebuchet MS" charset="0"/>
                <a:cs typeface="Trebuchet MS" charset="0"/>
              </a:rPr>
              <a:t>Dzikovich</a:t>
            </a:r>
            <a:r>
              <a:rPr lang="en-US" sz="1300" dirty="0">
                <a:latin typeface="Trebuchet MS" charset="0"/>
                <a:ea typeface="Trebuchet MS" charset="0"/>
                <a:cs typeface="Trebuchet MS" charset="0"/>
              </a:rPr>
              <a:t> I, Shapiro S, Collet JP, </a:t>
            </a:r>
            <a:r>
              <a:rPr lang="en-US" sz="1300" dirty="0" err="1">
                <a:latin typeface="Trebuchet MS" charset="0"/>
                <a:ea typeface="Trebuchet MS" charset="0"/>
                <a:cs typeface="Trebuchet MS" charset="0"/>
              </a:rPr>
              <a:t>Vanilovich</a:t>
            </a:r>
            <a:r>
              <a:rPr lang="en-US" sz="1300" dirty="0">
                <a:latin typeface="Trebuchet MS" charset="0"/>
                <a:ea typeface="Trebuchet MS" charset="0"/>
                <a:cs typeface="Trebuchet MS" charset="0"/>
              </a:rPr>
              <a:t> I, </a:t>
            </a:r>
            <a:r>
              <a:rPr lang="en-US" sz="1300" dirty="0" err="1">
                <a:latin typeface="Trebuchet MS" charset="0"/>
                <a:ea typeface="Trebuchet MS" charset="0"/>
                <a:cs typeface="Trebuchet MS" charset="0"/>
              </a:rPr>
              <a:t>Mezen</a:t>
            </a:r>
            <a:r>
              <a:rPr lang="en-US" sz="1300" dirty="0">
                <a:latin typeface="Trebuchet MS" charset="0"/>
                <a:ea typeface="Trebuchet MS" charset="0"/>
                <a:cs typeface="Trebuchet MS" charset="0"/>
              </a:rPr>
              <a:t> I, </a:t>
            </a:r>
            <a:r>
              <a:rPr lang="en-US" sz="1300" dirty="0" err="1">
                <a:latin typeface="Trebuchet MS" charset="0"/>
                <a:ea typeface="Trebuchet MS" charset="0"/>
                <a:cs typeface="Trebuchet MS" charset="0"/>
              </a:rPr>
              <a:t>Ducruet</a:t>
            </a:r>
            <a:r>
              <a:rPr lang="en-US" sz="1300" dirty="0">
                <a:latin typeface="Trebuchet MS" charset="0"/>
                <a:ea typeface="Trebuchet MS" charset="0"/>
                <a:cs typeface="Trebuchet MS" charset="0"/>
              </a:rPr>
              <a:t> T, </a:t>
            </a:r>
            <a:r>
              <a:rPr lang="en-US" sz="1300" dirty="0" err="1">
                <a:latin typeface="Trebuchet MS" charset="0"/>
                <a:ea typeface="Trebuchet MS" charset="0"/>
                <a:cs typeface="Trebuchet MS" charset="0"/>
              </a:rPr>
              <a:t>Shishko</a:t>
            </a:r>
            <a:r>
              <a:rPr lang="en-US" sz="1300" dirty="0">
                <a:latin typeface="Trebuchet MS" charset="0"/>
                <a:ea typeface="Trebuchet MS" charset="0"/>
                <a:cs typeface="Trebuchet MS" charset="0"/>
              </a:rPr>
              <a:t> G, </a:t>
            </a:r>
            <a:r>
              <a:rPr lang="en-US" sz="1300" dirty="0" err="1">
                <a:latin typeface="Trebuchet MS" charset="0"/>
                <a:ea typeface="Trebuchet MS" charset="0"/>
                <a:cs typeface="Trebuchet MS" charset="0"/>
              </a:rPr>
              <a:t>Zubovich</a:t>
            </a:r>
            <a:r>
              <a:rPr lang="en-US" sz="1300" dirty="0">
                <a:latin typeface="Trebuchet MS" charset="0"/>
                <a:ea typeface="Trebuchet MS" charset="0"/>
                <a:cs typeface="Trebuchet MS" charset="0"/>
              </a:rPr>
              <a:t> V, </a:t>
            </a:r>
            <a:r>
              <a:rPr lang="en-US" sz="1300" dirty="0" err="1">
                <a:latin typeface="Trebuchet MS" charset="0"/>
                <a:ea typeface="Trebuchet MS" charset="0"/>
                <a:cs typeface="Trebuchet MS" charset="0"/>
              </a:rPr>
              <a:t>Mknuik</a:t>
            </a:r>
            <a:r>
              <a:rPr lang="en-US" sz="1300" dirty="0">
                <a:latin typeface="Trebuchet MS" charset="0"/>
                <a:ea typeface="Trebuchet MS" charset="0"/>
                <a:cs typeface="Trebuchet MS" charset="0"/>
              </a:rPr>
              <a:t> D, </a:t>
            </a:r>
            <a:r>
              <a:rPr lang="en-US" sz="1300" dirty="0" err="1">
                <a:latin typeface="Trebuchet MS" charset="0"/>
                <a:ea typeface="Trebuchet MS" charset="0"/>
                <a:cs typeface="Trebuchet MS" charset="0"/>
              </a:rPr>
              <a:t>Gluchanina</a:t>
            </a:r>
            <a:r>
              <a:rPr lang="en-US" sz="1300" dirty="0">
                <a:latin typeface="Trebuchet MS" charset="0"/>
                <a:ea typeface="Trebuchet MS" charset="0"/>
                <a:cs typeface="Trebuchet MS" charset="0"/>
              </a:rPr>
              <a:t> E, </a:t>
            </a:r>
            <a:r>
              <a:rPr lang="en-US" sz="1300" dirty="0" err="1">
                <a:latin typeface="Trebuchet MS" charset="0"/>
                <a:ea typeface="Trebuchet MS" charset="0"/>
                <a:cs typeface="Trebuchet MS" charset="0"/>
              </a:rPr>
              <a:t>Dombrovskiy</a:t>
            </a:r>
            <a:r>
              <a:rPr lang="en-US" sz="1300" dirty="0">
                <a:latin typeface="Trebuchet MS" charset="0"/>
                <a:ea typeface="Trebuchet MS" charset="0"/>
                <a:cs typeface="Trebuchet MS" charset="0"/>
              </a:rPr>
              <a:t> V, </a:t>
            </a:r>
            <a:r>
              <a:rPr lang="en-US" sz="1300" dirty="0" err="1">
                <a:latin typeface="Trebuchet MS" charset="0"/>
                <a:ea typeface="Trebuchet MS" charset="0"/>
                <a:cs typeface="Trebuchet MS" charset="0"/>
              </a:rPr>
              <a:t>Ustinovitch</a:t>
            </a:r>
            <a:r>
              <a:rPr lang="en-US" sz="1300" dirty="0">
                <a:latin typeface="Trebuchet MS" charset="0"/>
                <a:ea typeface="Trebuchet MS" charset="0"/>
                <a:cs typeface="Trebuchet MS" charset="0"/>
              </a:rPr>
              <a:t> A, </a:t>
            </a:r>
            <a:r>
              <a:rPr lang="en-US" sz="1300" dirty="0" err="1">
                <a:latin typeface="Trebuchet MS" charset="0"/>
                <a:ea typeface="Trebuchet MS" charset="0"/>
                <a:cs typeface="Trebuchet MS" charset="0"/>
              </a:rPr>
              <a:t>Kot</a:t>
            </a:r>
            <a:r>
              <a:rPr lang="en-US" sz="1300" dirty="0">
                <a:latin typeface="Trebuchet MS" charset="0"/>
                <a:ea typeface="Trebuchet MS" charset="0"/>
                <a:cs typeface="Trebuchet MS" charset="0"/>
              </a:rPr>
              <a:t> T, </a:t>
            </a:r>
            <a:r>
              <a:rPr lang="en-US" sz="1300" dirty="0" err="1">
                <a:latin typeface="Trebuchet MS" charset="0"/>
                <a:ea typeface="Trebuchet MS" charset="0"/>
                <a:cs typeface="Trebuchet MS" charset="0"/>
              </a:rPr>
              <a:t>Bogdanovich</a:t>
            </a:r>
            <a:r>
              <a:rPr lang="en-US" sz="1300" dirty="0">
                <a:latin typeface="Trebuchet MS" charset="0"/>
                <a:ea typeface="Trebuchet MS" charset="0"/>
                <a:cs typeface="Trebuchet MS" charset="0"/>
              </a:rPr>
              <a:t> N, </a:t>
            </a:r>
            <a:r>
              <a:rPr lang="en-US" sz="1300" dirty="0" err="1">
                <a:latin typeface="Trebuchet MS" charset="0"/>
                <a:ea typeface="Trebuchet MS" charset="0"/>
                <a:cs typeface="Trebuchet MS" charset="0"/>
              </a:rPr>
              <a:t>Ovchinikova</a:t>
            </a:r>
            <a:r>
              <a:rPr lang="en-US" sz="1300" dirty="0">
                <a:latin typeface="Trebuchet MS" charset="0"/>
                <a:ea typeface="Trebuchet MS" charset="0"/>
                <a:cs typeface="Trebuchet MS" charset="0"/>
              </a:rPr>
              <a:t> L, </a:t>
            </a:r>
            <a:r>
              <a:rPr lang="en-US" sz="1300" dirty="0" err="1">
                <a:latin typeface="Trebuchet MS" charset="0"/>
                <a:ea typeface="Trebuchet MS" charset="0"/>
                <a:cs typeface="Trebuchet MS" charset="0"/>
              </a:rPr>
              <a:t>Helsing</a:t>
            </a:r>
            <a:r>
              <a:rPr lang="en-US" sz="1300" dirty="0">
                <a:latin typeface="Trebuchet MS" charset="0"/>
                <a:ea typeface="Trebuchet MS" charset="0"/>
                <a:cs typeface="Trebuchet MS" charset="0"/>
              </a:rPr>
              <a:t> E; PROBIT Study Group (Promotion of Breastfeeding Intervention Trial).. Promotion of Breastfeeding Intervention Trial (PROBIT): a randomized trial in the Republic of Belarus. JAMA. 2001 Jan 24-31;285(4):413-20. PubMed PMID: 11242425</a:t>
            </a:r>
            <a:r>
              <a:rPr lang="en-US" sz="1300" dirty="0" smtClean="0">
                <a:latin typeface="Trebuchet MS" charset="0"/>
                <a:ea typeface="Trebuchet MS" charset="0"/>
                <a:cs typeface="Trebuchet MS" charset="0"/>
              </a:rPr>
              <a:t>.</a:t>
            </a:r>
          </a:p>
          <a:p>
            <a:endParaRPr lang="en-US" sz="400" dirty="0">
              <a:latin typeface="Trebuchet MS" charset="0"/>
              <a:ea typeface="Trebuchet MS" charset="0"/>
              <a:cs typeface="Trebuchet MS" charset="0"/>
            </a:endParaRPr>
          </a:p>
          <a:p>
            <a:r>
              <a:rPr lang="en-US" sz="1300" dirty="0" smtClean="0">
                <a:latin typeface="Trebuchet MS" charset="0"/>
                <a:ea typeface="Trebuchet MS" charset="0"/>
                <a:cs typeface="Trebuchet MS" charset="0"/>
              </a:rPr>
              <a:t>4. </a:t>
            </a:r>
            <a:r>
              <a:rPr lang="en-US" sz="1300" dirty="0" err="1" smtClean="0">
                <a:latin typeface="Trebuchet MS" charset="0"/>
                <a:ea typeface="Trebuchet MS" charset="0"/>
                <a:cs typeface="Trebuchet MS" charset="0"/>
              </a:rPr>
              <a:t>Kair</a:t>
            </a:r>
            <a:r>
              <a:rPr lang="en-US" sz="1300" dirty="0">
                <a:latin typeface="Trebuchet MS" charset="0"/>
                <a:ea typeface="Trebuchet MS" charset="0"/>
                <a:cs typeface="Trebuchet MS" charset="0"/>
              </a:rPr>
              <a:t> </a:t>
            </a:r>
            <a:r>
              <a:rPr lang="en-US" sz="1300" dirty="0" smtClean="0">
                <a:latin typeface="Trebuchet MS" charset="0"/>
                <a:ea typeface="Trebuchet MS" charset="0"/>
                <a:cs typeface="Trebuchet MS" charset="0"/>
              </a:rPr>
              <a:t>LR, </a:t>
            </a:r>
            <a:r>
              <a:rPr lang="en-US" sz="1300" dirty="0" err="1" smtClean="0">
                <a:latin typeface="Trebuchet MS" charset="0"/>
                <a:ea typeface="Trebuchet MS" charset="0"/>
                <a:cs typeface="Trebuchet MS" charset="0"/>
              </a:rPr>
              <a:t>Sipsma</a:t>
            </a:r>
            <a:r>
              <a:rPr lang="en-US" sz="1300" dirty="0" smtClean="0">
                <a:latin typeface="Trebuchet MS" charset="0"/>
                <a:ea typeface="Trebuchet MS" charset="0"/>
                <a:cs typeface="Trebuchet MS" charset="0"/>
              </a:rPr>
              <a:t> H, Lloyd AM, </a:t>
            </a:r>
            <a:r>
              <a:rPr lang="en-US" sz="1300" dirty="0" err="1" smtClean="0">
                <a:latin typeface="Trebuchet MS" charset="0"/>
                <a:ea typeface="Trebuchet MS" charset="0"/>
                <a:cs typeface="Trebuchet MS" charset="0"/>
              </a:rPr>
              <a:t>Flaherman</a:t>
            </a:r>
            <a:r>
              <a:rPr lang="en-US" sz="1300" dirty="0" smtClean="0">
                <a:latin typeface="Trebuchet MS" charset="0"/>
                <a:ea typeface="Trebuchet MS" charset="0"/>
                <a:cs typeface="Trebuchet MS" charset="0"/>
              </a:rPr>
              <a:t>, V. King, BA, </a:t>
            </a:r>
            <a:r>
              <a:rPr lang="en-US" sz="1300" dirty="0" err="1" smtClean="0">
                <a:latin typeface="Trebuchet MS" charset="0"/>
                <a:ea typeface="Trebuchet MS" charset="0"/>
                <a:cs typeface="Trebuchet MS" charset="0"/>
              </a:rPr>
              <a:t>Phillipi</a:t>
            </a:r>
            <a:r>
              <a:rPr lang="en-US" sz="1300" dirty="0" smtClean="0">
                <a:latin typeface="Trebuchet MS" charset="0"/>
                <a:ea typeface="Trebuchet MS" charset="0"/>
                <a:cs typeface="Trebuchet MS" charset="0"/>
              </a:rPr>
              <a:t>, CA. ”Provider </a:t>
            </a:r>
            <a:r>
              <a:rPr lang="en-US" sz="1300" dirty="0">
                <a:latin typeface="Trebuchet MS" charset="0"/>
                <a:ea typeface="Trebuchet MS" charset="0"/>
                <a:cs typeface="Trebuchet MS" charset="0"/>
              </a:rPr>
              <a:t>Opinions about Hospital Practices to Promote Breastfeeding: A Mixed-Methods Study of the </a:t>
            </a:r>
            <a:r>
              <a:rPr lang="en-US" sz="1300" dirty="0" smtClean="0">
                <a:latin typeface="Trebuchet MS" charset="0"/>
                <a:ea typeface="Trebuchet MS" charset="0"/>
                <a:cs typeface="Trebuchet MS" charset="0"/>
              </a:rPr>
              <a:t>BORN Network”. Pediatric Academic Societies. 2018.</a:t>
            </a:r>
            <a:endParaRPr lang="en-US" sz="1300" dirty="0">
              <a:latin typeface="Trebuchet MS" charset="0"/>
              <a:ea typeface="Trebuchet MS" charset="0"/>
              <a:cs typeface="Trebuchet MS" charset="0"/>
            </a:endParaRPr>
          </a:p>
          <a:p>
            <a:endParaRPr lang="en-US" sz="1300" dirty="0">
              <a:latin typeface="Trebuchet MS" charset="0"/>
              <a:ea typeface="Trebuchet MS" charset="0"/>
              <a:cs typeface="Trebuchet MS" charset="0"/>
            </a:endParaRPr>
          </a:p>
        </p:txBody>
      </p:sp>
      <p:sp>
        <p:nvSpPr>
          <p:cNvPr id="12" name="Text Placeholder 11"/>
          <p:cNvSpPr>
            <a:spLocks noGrp="1"/>
          </p:cNvSpPr>
          <p:nvPr>
            <p:ph type="body" sz="quarter" idx="27"/>
          </p:nvPr>
        </p:nvSpPr>
        <p:spPr>
          <a:xfrm>
            <a:off x="20572839" y="10533659"/>
            <a:ext cx="6287661" cy="382517"/>
          </a:xfrm>
        </p:spPr>
        <p:txBody>
          <a:bodyPr/>
          <a:lstStyle/>
          <a:p>
            <a:r>
              <a:rPr lang="en-US" dirty="0" smtClean="0"/>
              <a:t>REFERENCES</a:t>
            </a:r>
            <a:endParaRPr lang="en-US" dirty="0"/>
          </a:p>
        </p:txBody>
      </p:sp>
      <p:sp>
        <p:nvSpPr>
          <p:cNvPr id="13" name="Text Placeholder 12"/>
          <p:cNvSpPr>
            <a:spLocks noGrp="1"/>
          </p:cNvSpPr>
          <p:nvPr>
            <p:ph type="body" sz="quarter" idx="29"/>
          </p:nvPr>
        </p:nvSpPr>
        <p:spPr>
          <a:xfrm>
            <a:off x="20575984" y="14692239"/>
            <a:ext cx="6279386" cy="382517"/>
          </a:xfrm>
        </p:spPr>
        <p:txBody>
          <a:bodyPr/>
          <a:lstStyle/>
          <a:p>
            <a:r>
              <a:rPr lang="en-US" dirty="0" smtClean="0"/>
              <a:t>ACKNOWLEDGEMENTS</a:t>
            </a:r>
            <a:endParaRPr lang="en-US" dirty="0"/>
          </a:p>
        </p:txBody>
      </p:sp>
      <p:sp>
        <p:nvSpPr>
          <p:cNvPr id="14" name="Text Placeholder 13"/>
          <p:cNvSpPr>
            <a:spLocks noGrp="1"/>
          </p:cNvSpPr>
          <p:nvPr>
            <p:ph type="body" sz="quarter" idx="96"/>
          </p:nvPr>
        </p:nvSpPr>
        <p:spPr>
          <a:xfrm>
            <a:off x="576460" y="10972727"/>
            <a:ext cx="6274921" cy="2578275"/>
          </a:xfrm>
        </p:spPr>
        <p:txBody>
          <a:bodyPr/>
          <a:lstStyle/>
          <a:p>
            <a:pPr marL="285750" indent="-285750">
              <a:buFont typeface="Arial" charset="0"/>
              <a:buChar char="•"/>
            </a:pPr>
            <a:r>
              <a:rPr lang="en-US" sz="1600" dirty="0" smtClean="0">
                <a:latin typeface="Trebuchet MS" charset="0"/>
                <a:ea typeface="Trebuchet MS" charset="0"/>
                <a:cs typeface="Trebuchet MS" charset="0"/>
              </a:rPr>
              <a:t>To assess similarities and differences in provider </a:t>
            </a:r>
            <a:r>
              <a:rPr lang="en-US" sz="1600" dirty="0">
                <a:latin typeface="Trebuchet MS" charset="0"/>
                <a:ea typeface="Trebuchet MS" charset="0"/>
                <a:cs typeface="Trebuchet MS" charset="0"/>
              </a:rPr>
              <a:t>opinions about hospital practices used to promote breastfeeding </a:t>
            </a:r>
            <a:r>
              <a:rPr lang="en-US" sz="1600" dirty="0" smtClean="0">
                <a:latin typeface="Trebuchet MS" charset="0"/>
                <a:ea typeface="Trebuchet MS" charset="0"/>
                <a:cs typeface="Trebuchet MS" charset="0"/>
              </a:rPr>
              <a:t>and whether </a:t>
            </a:r>
            <a:r>
              <a:rPr lang="en-US" sz="1600" dirty="0">
                <a:latin typeface="Trebuchet MS" charset="0"/>
                <a:ea typeface="Trebuchet MS" charset="0"/>
                <a:cs typeface="Trebuchet MS" charset="0"/>
              </a:rPr>
              <a:t>these </a:t>
            </a:r>
            <a:r>
              <a:rPr lang="en-US" sz="1600" dirty="0" smtClean="0">
                <a:latin typeface="Trebuchet MS" charset="0"/>
                <a:ea typeface="Trebuchet MS" charset="0"/>
                <a:cs typeface="Trebuchet MS" charset="0"/>
              </a:rPr>
              <a:t>beliefs </a:t>
            </a:r>
            <a:r>
              <a:rPr lang="en-US" sz="1600" dirty="0">
                <a:latin typeface="Trebuchet MS" charset="0"/>
                <a:ea typeface="Trebuchet MS" charset="0"/>
                <a:cs typeface="Trebuchet MS" charset="0"/>
              </a:rPr>
              <a:t>are related to Baby-Friendly </a:t>
            </a:r>
            <a:r>
              <a:rPr lang="en-US" sz="1600" dirty="0" smtClean="0">
                <a:latin typeface="Trebuchet MS" charset="0"/>
                <a:ea typeface="Trebuchet MS" charset="0"/>
                <a:cs typeface="Trebuchet MS" charset="0"/>
              </a:rPr>
              <a:t>certification.</a:t>
            </a:r>
          </a:p>
          <a:p>
            <a:pPr marL="285750" indent="-285750">
              <a:buFont typeface="Arial" charset="0"/>
              <a:buChar char="•"/>
            </a:pPr>
            <a:r>
              <a:rPr lang="en-US" sz="1600" dirty="0" smtClean="0">
                <a:latin typeface="Trebuchet MS" charset="0"/>
                <a:ea typeface="Trebuchet MS" charset="0"/>
                <a:cs typeface="Trebuchet MS" charset="0"/>
              </a:rPr>
              <a:t>To </a:t>
            </a:r>
            <a:r>
              <a:rPr lang="en-US" sz="1600" dirty="0">
                <a:latin typeface="Trebuchet MS" charset="0"/>
                <a:ea typeface="Trebuchet MS" charset="0"/>
                <a:cs typeface="Trebuchet MS" charset="0"/>
              </a:rPr>
              <a:t>d</a:t>
            </a:r>
            <a:r>
              <a:rPr lang="en-US" sz="1600" dirty="0" smtClean="0">
                <a:latin typeface="Trebuchet MS" charset="0"/>
                <a:ea typeface="Trebuchet MS" charset="0"/>
                <a:cs typeface="Trebuchet MS" charset="0"/>
              </a:rPr>
              <a:t>escribe </a:t>
            </a:r>
            <a:r>
              <a:rPr lang="en-US" sz="1600" dirty="0">
                <a:latin typeface="Trebuchet MS" charset="0"/>
                <a:ea typeface="Trebuchet MS" charset="0"/>
                <a:cs typeface="Trebuchet MS" charset="0"/>
              </a:rPr>
              <a:t>the prevalence of donor milk availability, hand expression education, and breast pump education in the newborn nursery/mother baby setting at BORN hospitals across the U.S.</a:t>
            </a:r>
            <a:endParaRPr lang="en-US" sz="1600" b="1" dirty="0">
              <a:latin typeface="Trebuchet MS" charset="0"/>
              <a:ea typeface="Trebuchet MS" charset="0"/>
              <a:cs typeface="Trebuchet MS" charset="0"/>
            </a:endParaRPr>
          </a:p>
          <a:p>
            <a:pPr marL="285750" indent="-285750">
              <a:buFont typeface="Arial" charset="0"/>
              <a:buChar char="•"/>
            </a:pPr>
            <a:endParaRPr lang="en-US" sz="1600" dirty="0" smtClean="0">
              <a:latin typeface="Trebuchet MS" charset="0"/>
              <a:ea typeface="Trebuchet MS" charset="0"/>
              <a:cs typeface="Trebuchet MS" charset="0"/>
            </a:endParaRPr>
          </a:p>
        </p:txBody>
      </p:sp>
      <p:sp>
        <p:nvSpPr>
          <p:cNvPr id="15" name="Text Placeholder 14"/>
          <p:cNvSpPr>
            <a:spLocks noGrp="1"/>
          </p:cNvSpPr>
          <p:nvPr>
            <p:ph type="body" sz="quarter" idx="107"/>
          </p:nvPr>
        </p:nvSpPr>
        <p:spPr/>
        <p:txBody>
          <a:bodyPr/>
          <a:lstStyle/>
          <a:p>
            <a:endParaRPr lang="en-US"/>
          </a:p>
        </p:txBody>
      </p:sp>
      <p:sp>
        <p:nvSpPr>
          <p:cNvPr id="16" name="Text Placeholder 15"/>
          <p:cNvSpPr>
            <a:spLocks noGrp="1"/>
          </p:cNvSpPr>
          <p:nvPr>
            <p:ph type="body" sz="quarter" idx="116"/>
          </p:nvPr>
        </p:nvSpPr>
        <p:spPr/>
        <p:txBody>
          <a:bodyPr/>
          <a:lstStyle/>
          <a:p>
            <a:endParaRPr lang="en-US"/>
          </a:p>
        </p:txBody>
      </p:sp>
      <p:sp>
        <p:nvSpPr>
          <p:cNvPr id="17" name="Text Placeholder 16"/>
          <p:cNvSpPr>
            <a:spLocks noGrp="1"/>
          </p:cNvSpPr>
          <p:nvPr>
            <p:ph type="body" sz="quarter" idx="117"/>
          </p:nvPr>
        </p:nvSpPr>
        <p:spPr/>
        <p:txBody>
          <a:bodyPr/>
          <a:lstStyle/>
          <a:p>
            <a:endParaRPr lang="en-US"/>
          </a:p>
        </p:txBody>
      </p:sp>
      <p:sp>
        <p:nvSpPr>
          <p:cNvPr id="18" name="Text Placeholder 17"/>
          <p:cNvSpPr>
            <a:spLocks noGrp="1"/>
          </p:cNvSpPr>
          <p:nvPr>
            <p:ph type="body" sz="quarter" idx="118"/>
          </p:nvPr>
        </p:nvSpPr>
        <p:spPr/>
        <p:txBody>
          <a:bodyPr/>
          <a:lstStyle/>
          <a:p>
            <a:endParaRPr lang="en-US"/>
          </a:p>
        </p:txBody>
      </p:sp>
      <p:sp>
        <p:nvSpPr>
          <p:cNvPr id="19" name="Text Placeholder 18"/>
          <p:cNvSpPr>
            <a:spLocks noGrp="1"/>
          </p:cNvSpPr>
          <p:nvPr>
            <p:ph type="body" sz="quarter" idx="119"/>
          </p:nvPr>
        </p:nvSpPr>
        <p:spPr/>
        <p:txBody>
          <a:bodyPr/>
          <a:lstStyle/>
          <a:p>
            <a:endParaRPr lang="en-US"/>
          </a:p>
        </p:txBody>
      </p:sp>
      <p:sp>
        <p:nvSpPr>
          <p:cNvPr id="20" name="Text Placeholder 19"/>
          <p:cNvSpPr>
            <a:spLocks noGrp="1"/>
          </p:cNvSpPr>
          <p:nvPr>
            <p:ph type="body" sz="quarter" idx="120"/>
          </p:nvPr>
        </p:nvSpPr>
        <p:spPr/>
        <p:txBody>
          <a:bodyPr/>
          <a:lstStyle/>
          <a:p>
            <a:endParaRPr lang="en-US"/>
          </a:p>
        </p:txBody>
      </p:sp>
      <p:sp>
        <p:nvSpPr>
          <p:cNvPr id="21" name="Text Placeholder 20"/>
          <p:cNvSpPr>
            <a:spLocks noGrp="1"/>
          </p:cNvSpPr>
          <p:nvPr>
            <p:ph type="body" sz="quarter" idx="121"/>
          </p:nvPr>
        </p:nvSpPr>
        <p:spPr/>
        <p:txBody>
          <a:bodyPr/>
          <a:lstStyle/>
          <a:p>
            <a:endParaRPr lang="en-US"/>
          </a:p>
        </p:txBody>
      </p:sp>
      <p:sp>
        <p:nvSpPr>
          <p:cNvPr id="22" name="Text Placeholder 21"/>
          <p:cNvSpPr>
            <a:spLocks noGrp="1"/>
          </p:cNvSpPr>
          <p:nvPr>
            <p:ph type="body" sz="quarter" idx="122"/>
          </p:nvPr>
        </p:nvSpPr>
        <p:spPr/>
        <p:txBody>
          <a:bodyPr/>
          <a:lstStyle/>
          <a:p>
            <a:endParaRPr lang="en-US"/>
          </a:p>
        </p:txBody>
      </p:sp>
      <p:sp>
        <p:nvSpPr>
          <p:cNvPr id="23" name="Text Placeholder 22"/>
          <p:cNvSpPr>
            <a:spLocks noGrp="1"/>
          </p:cNvSpPr>
          <p:nvPr>
            <p:ph type="body" sz="quarter" idx="123"/>
          </p:nvPr>
        </p:nvSpPr>
        <p:spPr/>
        <p:txBody>
          <a:bodyPr/>
          <a:lstStyle/>
          <a:p>
            <a:endParaRPr lang="en-US"/>
          </a:p>
        </p:txBody>
      </p:sp>
      <p:sp>
        <p:nvSpPr>
          <p:cNvPr id="24" name="Text Placeholder 23"/>
          <p:cNvSpPr>
            <a:spLocks noGrp="1"/>
          </p:cNvSpPr>
          <p:nvPr>
            <p:ph type="body" sz="quarter" idx="124"/>
          </p:nvPr>
        </p:nvSpPr>
        <p:spPr/>
        <p:txBody>
          <a:bodyPr/>
          <a:lstStyle/>
          <a:p>
            <a:endParaRPr lang="en-US"/>
          </a:p>
        </p:txBody>
      </p:sp>
      <p:sp>
        <p:nvSpPr>
          <p:cNvPr id="25" name="Text Placeholder 24"/>
          <p:cNvSpPr>
            <a:spLocks noGrp="1"/>
          </p:cNvSpPr>
          <p:nvPr>
            <p:ph type="body" sz="quarter" idx="125"/>
          </p:nvPr>
        </p:nvSpPr>
        <p:spPr/>
        <p:txBody>
          <a:bodyPr/>
          <a:lstStyle/>
          <a:p>
            <a:endParaRPr lang="en-US"/>
          </a:p>
        </p:txBody>
      </p:sp>
      <p:sp>
        <p:nvSpPr>
          <p:cNvPr id="26" name="Picture Placeholder 25"/>
          <p:cNvSpPr>
            <a:spLocks noGrp="1"/>
          </p:cNvSpPr>
          <p:nvPr>
            <p:ph type="pic" sz="quarter" idx="115"/>
          </p:nvPr>
        </p:nvSpPr>
        <p:spPr/>
      </p:sp>
      <p:sp>
        <p:nvSpPr>
          <p:cNvPr id="27" name="Picture Placeholder 26"/>
          <p:cNvSpPr>
            <a:spLocks noGrp="1"/>
          </p:cNvSpPr>
          <p:nvPr>
            <p:ph type="pic" sz="quarter" idx="126"/>
          </p:nvPr>
        </p:nvSpPr>
        <p:spPr/>
      </p:sp>
      <p:sp>
        <p:nvSpPr>
          <p:cNvPr id="28" name="Picture Placeholder 27"/>
          <p:cNvSpPr>
            <a:spLocks noGrp="1"/>
          </p:cNvSpPr>
          <p:nvPr>
            <p:ph type="pic" sz="quarter" idx="127"/>
          </p:nvPr>
        </p:nvSpPr>
        <p:spPr/>
      </p:sp>
      <p:sp>
        <p:nvSpPr>
          <p:cNvPr id="29" name="Picture Placeholder 28"/>
          <p:cNvSpPr>
            <a:spLocks noGrp="1"/>
          </p:cNvSpPr>
          <p:nvPr>
            <p:ph type="pic" sz="quarter" idx="128"/>
          </p:nvPr>
        </p:nvSpPr>
        <p:spPr/>
      </p:sp>
      <p:sp>
        <p:nvSpPr>
          <p:cNvPr id="30" name="Picture Placeholder 29"/>
          <p:cNvSpPr>
            <a:spLocks noGrp="1"/>
          </p:cNvSpPr>
          <p:nvPr>
            <p:ph type="pic" sz="quarter" idx="129"/>
          </p:nvPr>
        </p:nvSpPr>
        <p:spPr/>
      </p:sp>
      <p:sp>
        <p:nvSpPr>
          <p:cNvPr id="31" name="Picture Placeholder 30"/>
          <p:cNvSpPr>
            <a:spLocks noGrp="1"/>
          </p:cNvSpPr>
          <p:nvPr>
            <p:ph type="pic" sz="quarter" idx="130"/>
          </p:nvPr>
        </p:nvSpPr>
        <p:spPr/>
      </p:sp>
      <p:sp>
        <p:nvSpPr>
          <p:cNvPr id="32" name="Picture Placeholder 31"/>
          <p:cNvSpPr>
            <a:spLocks noGrp="1"/>
          </p:cNvSpPr>
          <p:nvPr>
            <p:ph type="pic" sz="quarter" idx="131"/>
          </p:nvPr>
        </p:nvSpPr>
        <p:spPr/>
      </p:sp>
      <p:sp>
        <p:nvSpPr>
          <p:cNvPr id="33" name="Picture Placeholder 32"/>
          <p:cNvSpPr>
            <a:spLocks noGrp="1"/>
          </p:cNvSpPr>
          <p:nvPr>
            <p:ph type="pic" sz="quarter" idx="132"/>
          </p:nvPr>
        </p:nvSpPr>
        <p:spPr/>
      </p:sp>
      <p:sp>
        <p:nvSpPr>
          <p:cNvPr id="34" name="Picture Placeholder 33"/>
          <p:cNvSpPr>
            <a:spLocks noGrp="1"/>
          </p:cNvSpPr>
          <p:nvPr>
            <p:ph type="pic" sz="quarter" idx="133"/>
          </p:nvPr>
        </p:nvSpPr>
        <p:spPr/>
      </p:sp>
      <p:sp>
        <p:nvSpPr>
          <p:cNvPr id="35" name="Picture Placeholder 34"/>
          <p:cNvSpPr>
            <a:spLocks noGrp="1"/>
          </p:cNvSpPr>
          <p:nvPr>
            <p:ph type="pic" sz="quarter" idx="134"/>
          </p:nvPr>
        </p:nvSpPr>
        <p:spPr/>
      </p:sp>
      <p:sp>
        <p:nvSpPr>
          <p:cNvPr id="36" name="Text Placeholder 35"/>
          <p:cNvSpPr>
            <a:spLocks noGrp="1"/>
          </p:cNvSpPr>
          <p:nvPr>
            <p:ph type="body" sz="quarter" idx="136"/>
          </p:nvPr>
        </p:nvSpPr>
        <p:spPr/>
        <p:txBody>
          <a:bodyPr/>
          <a:lstStyle/>
          <a:p>
            <a:endParaRPr lang="en-US"/>
          </a:p>
        </p:txBody>
      </p:sp>
      <p:sp>
        <p:nvSpPr>
          <p:cNvPr id="37" name="Text Placeholder 36"/>
          <p:cNvSpPr>
            <a:spLocks noGrp="1"/>
          </p:cNvSpPr>
          <p:nvPr>
            <p:ph type="body" sz="quarter" idx="137"/>
          </p:nvPr>
        </p:nvSpPr>
        <p:spPr/>
        <p:txBody>
          <a:bodyPr/>
          <a:lstStyle/>
          <a:p>
            <a:endParaRPr lang="en-US"/>
          </a:p>
        </p:txBody>
      </p:sp>
      <p:sp>
        <p:nvSpPr>
          <p:cNvPr id="38" name="Text Placeholder 37"/>
          <p:cNvSpPr>
            <a:spLocks noGrp="1"/>
          </p:cNvSpPr>
          <p:nvPr>
            <p:ph type="body" sz="quarter" idx="138"/>
          </p:nvPr>
        </p:nvSpPr>
        <p:spPr/>
        <p:txBody>
          <a:bodyPr/>
          <a:lstStyle/>
          <a:p>
            <a:endParaRPr lang="en-US"/>
          </a:p>
        </p:txBody>
      </p:sp>
      <p:sp>
        <p:nvSpPr>
          <p:cNvPr id="39" name="Text Placeholder 38"/>
          <p:cNvSpPr>
            <a:spLocks noGrp="1"/>
          </p:cNvSpPr>
          <p:nvPr>
            <p:ph type="body" sz="quarter" idx="139"/>
          </p:nvPr>
        </p:nvSpPr>
        <p:spPr/>
        <p:txBody>
          <a:bodyPr/>
          <a:lstStyle/>
          <a:p>
            <a:endParaRPr lang="en-US"/>
          </a:p>
        </p:txBody>
      </p:sp>
      <p:sp>
        <p:nvSpPr>
          <p:cNvPr id="40" name="Text Placeholder 39"/>
          <p:cNvSpPr>
            <a:spLocks noGrp="1"/>
          </p:cNvSpPr>
          <p:nvPr>
            <p:ph type="body" sz="quarter" idx="140"/>
          </p:nvPr>
        </p:nvSpPr>
        <p:spPr/>
        <p:txBody>
          <a:bodyPr/>
          <a:lstStyle/>
          <a:p>
            <a:endParaRPr lang="en-US"/>
          </a:p>
        </p:txBody>
      </p:sp>
      <p:sp>
        <p:nvSpPr>
          <p:cNvPr id="41" name="Text Placeholder 40"/>
          <p:cNvSpPr>
            <a:spLocks noGrp="1"/>
          </p:cNvSpPr>
          <p:nvPr>
            <p:ph type="body" sz="quarter" idx="141"/>
          </p:nvPr>
        </p:nvSpPr>
        <p:spPr/>
        <p:txBody>
          <a:bodyPr/>
          <a:lstStyle/>
          <a:p>
            <a:endParaRPr lang="en-US"/>
          </a:p>
        </p:txBody>
      </p:sp>
      <p:sp>
        <p:nvSpPr>
          <p:cNvPr id="42" name="Text Placeholder 41"/>
          <p:cNvSpPr>
            <a:spLocks noGrp="1"/>
          </p:cNvSpPr>
          <p:nvPr>
            <p:ph type="body" sz="quarter" idx="142"/>
          </p:nvPr>
        </p:nvSpPr>
        <p:spPr/>
        <p:txBody>
          <a:bodyPr/>
          <a:lstStyle/>
          <a:p>
            <a:endParaRPr lang="en-US"/>
          </a:p>
        </p:txBody>
      </p:sp>
      <p:sp>
        <p:nvSpPr>
          <p:cNvPr id="43" name="Text Placeholder 42"/>
          <p:cNvSpPr>
            <a:spLocks noGrp="1"/>
          </p:cNvSpPr>
          <p:nvPr>
            <p:ph type="body" sz="quarter" idx="143"/>
          </p:nvPr>
        </p:nvSpPr>
        <p:spPr/>
        <p:txBody>
          <a:bodyPr/>
          <a:lstStyle/>
          <a:p>
            <a:endParaRPr lang="en-US"/>
          </a:p>
        </p:txBody>
      </p:sp>
      <p:sp>
        <p:nvSpPr>
          <p:cNvPr id="44" name="Text Placeholder 43"/>
          <p:cNvSpPr>
            <a:spLocks noGrp="1"/>
          </p:cNvSpPr>
          <p:nvPr>
            <p:ph type="body" sz="quarter" idx="144"/>
          </p:nvPr>
        </p:nvSpPr>
        <p:spPr/>
        <p:txBody>
          <a:bodyPr/>
          <a:lstStyle/>
          <a:p>
            <a:endParaRPr lang="en-US"/>
          </a:p>
        </p:txBody>
      </p:sp>
      <p:sp>
        <p:nvSpPr>
          <p:cNvPr id="45" name="Text Placeholder 44"/>
          <p:cNvSpPr>
            <a:spLocks noGrp="1"/>
          </p:cNvSpPr>
          <p:nvPr>
            <p:ph type="body" sz="quarter" idx="145"/>
          </p:nvPr>
        </p:nvSpPr>
        <p:spPr/>
        <p:txBody>
          <a:bodyPr/>
          <a:lstStyle/>
          <a:p>
            <a:endParaRPr lang="en-US"/>
          </a:p>
        </p:txBody>
      </p:sp>
      <p:sp>
        <p:nvSpPr>
          <p:cNvPr id="46" name="Text Placeholder 45"/>
          <p:cNvSpPr>
            <a:spLocks noGrp="1"/>
          </p:cNvSpPr>
          <p:nvPr>
            <p:ph type="body" sz="quarter" idx="146"/>
          </p:nvPr>
        </p:nvSpPr>
        <p:spPr/>
        <p:txBody>
          <a:bodyPr/>
          <a:lstStyle/>
          <a:p>
            <a:endParaRPr lang="en-US"/>
          </a:p>
        </p:txBody>
      </p:sp>
      <p:sp>
        <p:nvSpPr>
          <p:cNvPr id="47" name="Text Placeholder 46"/>
          <p:cNvSpPr>
            <a:spLocks noGrp="1"/>
          </p:cNvSpPr>
          <p:nvPr>
            <p:ph type="body" sz="quarter" idx="147"/>
          </p:nvPr>
        </p:nvSpPr>
        <p:spPr/>
        <p:txBody>
          <a:bodyPr/>
          <a:lstStyle/>
          <a:p>
            <a:endParaRPr lang="en-US"/>
          </a:p>
        </p:txBody>
      </p:sp>
      <p:sp>
        <p:nvSpPr>
          <p:cNvPr id="48" name="Text Placeholder 47"/>
          <p:cNvSpPr>
            <a:spLocks noGrp="1"/>
          </p:cNvSpPr>
          <p:nvPr>
            <p:ph type="body" sz="quarter" idx="148"/>
          </p:nvPr>
        </p:nvSpPr>
        <p:spPr/>
        <p:txBody>
          <a:bodyPr/>
          <a:lstStyle/>
          <a:p>
            <a:endParaRPr lang="en-US"/>
          </a:p>
        </p:txBody>
      </p:sp>
      <p:sp>
        <p:nvSpPr>
          <p:cNvPr id="49" name="Text Placeholder 48"/>
          <p:cNvSpPr>
            <a:spLocks noGrp="1"/>
          </p:cNvSpPr>
          <p:nvPr>
            <p:ph type="body" sz="quarter" idx="149"/>
          </p:nvPr>
        </p:nvSpPr>
        <p:spPr/>
        <p:txBody>
          <a:bodyPr/>
          <a:lstStyle/>
          <a:p>
            <a:endParaRPr lang="en-US"/>
          </a:p>
        </p:txBody>
      </p:sp>
      <p:sp>
        <p:nvSpPr>
          <p:cNvPr id="50" name="Text Placeholder 49"/>
          <p:cNvSpPr>
            <a:spLocks noGrp="1"/>
          </p:cNvSpPr>
          <p:nvPr>
            <p:ph type="body" sz="quarter" idx="150"/>
          </p:nvPr>
        </p:nvSpPr>
        <p:spPr>
          <a:xfrm>
            <a:off x="3662362" y="1276950"/>
            <a:ext cx="20107276" cy="598230"/>
          </a:xfrm>
        </p:spPr>
        <p:txBody>
          <a:bodyPr>
            <a:noAutofit/>
          </a:bodyPr>
          <a:lstStyle/>
          <a:p>
            <a:r>
              <a:rPr lang="en-US" sz="3000" dirty="0" smtClean="0"/>
              <a:t>Allison </a:t>
            </a:r>
            <a:r>
              <a:rPr lang="en-US" sz="3000" dirty="0" smtClean="0"/>
              <a:t>Lloyd BA, </a:t>
            </a:r>
            <a:r>
              <a:rPr lang="en-US" sz="3000" dirty="0" smtClean="0"/>
              <a:t>Laura </a:t>
            </a:r>
            <a:r>
              <a:rPr lang="en-US" sz="3000" dirty="0" err="1" smtClean="0"/>
              <a:t>Kair</a:t>
            </a:r>
            <a:r>
              <a:rPr lang="en-US" sz="3000" dirty="0" smtClean="0"/>
              <a:t> </a:t>
            </a:r>
            <a:r>
              <a:rPr lang="en-US" sz="3000" dirty="0" smtClean="0"/>
              <a:t>MD</a:t>
            </a:r>
            <a:endParaRPr lang="en-US" sz="3000" dirty="0"/>
          </a:p>
        </p:txBody>
      </p:sp>
      <p:sp>
        <p:nvSpPr>
          <p:cNvPr id="51" name="Text Placeholder 50"/>
          <p:cNvSpPr>
            <a:spLocks noGrp="1"/>
          </p:cNvSpPr>
          <p:nvPr>
            <p:ph type="body" sz="quarter" idx="184"/>
          </p:nvPr>
        </p:nvSpPr>
        <p:spPr>
          <a:xfrm>
            <a:off x="3662362" y="1775789"/>
            <a:ext cx="20107276" cy="634555"/>
          </a:xfrm>
        </p:spPr>
        <p:txBody>
          <a:bodyPr>
            <a:normAutofit/>
          </a:bodyPr>
          <a:lstStyle/>
          <a:p>
            <a:r>
              <a:rPr lang="en-US" sz="2400" dirty="0"/>
              <a:t>UC Davis School of </a:t>
            </a:r>
            <a:r>
              <a:rPr lang="en-US" sz="2400" dirty="0" smtClean="0"/>
              <a:t>Medicine, Department of Pediatrics</a:t>
            </a:r>
            <a:endParaRPr lang="en-US" sz="2400" dirty="0"/>
          </a:p>
        </p:txBody>
      </p:sp>
      <p:sp>
        <p:nvSpPr>
          <p:cNvPr id="52" name="Text Placeholder 51"/>
          <p:cNvSpPr>
            <a:spLocks noGrp="1"/>
          </p:cNvSpPr>
          <p:nvPr>
            <p:ph type="body" sz="quarter" idx="185"/>
          </p:nvPr>
        </p:nvSpPr>
        <p:spPr>
          <a:xfrm>
            <a:off x="3721996" y="132408"/>
            <a:ext cx="20107276" cy="834414"/>
          </a:xfrm>
        </p:spPr>
        <p:txBody>
          <a:bodyPr>
            <a:noAutofit/>
          </a:bodyPr>
          <a:lstStyle/>
          <a:p>
            <a:r>
              <a:rPr lang="en-US" sz="3200" b="1" dirty="0" smtClean="0"/>
              <a:t>Newborn Provider </a:t>
            </a:r>
            <a:r>
              <a:rPr lang="en-US" sz="3200" b="1" dirty="0"/>
              <a:t>O</a:t>
            </a:r>
            <a:r>
              <a:rPr lang="en-US" sz="3200" b="1" dirty="0" smtClean="0"/>
              <a:t>pinions about Breastfeeding Promotion and Hospital Practices: </a:t>
            </a:r>
          </a:p>
          <a:p>
            <a:r>
              <a:rPr lang="en-US" sz="3200" b="1" dirty="0" smtClean="0"/>
              <a:t>A </a:t>
            </a:r>
            <a:r>
              <a:rPr lang="en-US" sz="3200" b="1" dirty="0" smtClean="0"/>
              <a:t>M</a:t>
            </a:r>
            <a:r>
              <a:rPr lang="en-US" sz="3200" b="1" dirty="0" smtClean="0"/>
              <a:t>ixed-Method </a:t>
            </a:r>
            <a:r>
              <a:rPr lang="en-US" sz="3200" b="1" dirty="0" smtClean="0"/>
              <a:t>Study of the BORN Network</a:t>
            </a:r>
            <a:endParaRPr lang="en-US" sz="3200" b="1" dirty="0"/>
          </a:p>
        </p:txBody>
      </p:sp>
      <p:sp>
        <p:nvSpPr>
          <p:cNvPr id="53" name="Text Placeholder 52"/>
          <p:cNvSpPr>
            <a:spLocks noGrp="1"/>
          </p:cNvSpPr>
          <p:nvPr>
            <p:ph type="body" sz="quarter" idx="186"/>
          </p:nvPr>
        </p:nvSpPr>
        <p:spPr>
          <a:xfrm>
            <a:off x="20572839" y="5916863"/>
            <a:ext cx="6282530" cy="4991243"/>
          </a:xfrm>
        </p:spPr>
        <p:txBody>
          <a:bodyPr/>
          <a:lstStyle/>
          <a:p>
            <a:pPr marL="285750" indent="-285750">
              <a:buFont typeface="Arial" charset="0"/>
              <a:buChar char="•"/>
            </a:pPr>
            <a:r>
              <a:rPr lang="en-US" sz="1600" dirty="0" smtClean="0">
                <a:latin typeface="Trebuchet MS" charset="0"/>
                <a:ea typeface="Trebuchet MS" charset="0"/>
                <a:cs typeface="Trebuchet MS" charset="0"/>
              </a:rPr>
              <a:t>Overall, newborn </a:t>
            </a:r>
            <a:r>
              <a:rPr lang="en-US" sz="1600" dirty="0">
                <a:latin typeface="Trebuchet MS" charset="0"/>
                <a:ea typeface="Trebuchet MS" charset="0"/>
                <a:cs typeface="Trebuchet MS" charset="0"/>
              </a:rPr>
              <a:t>care providers have a very positive opinion toward breastfeeding and </a:t>
            </a:r>
            <a:r>
              <a:rPr lang="en-US" sz="1600" dirty="0" smtClean="0">
                <a:latin typeface="Trebuchet MS" charset="0"/>
                <a:ea typeface="Trebuchet MS" charset="0"/>
                <a:cs typeface="Trebuchet MS" charset="0"/>
              </a:rPr>
              <a:t>breastfeeding promotion.</a:t>
            </a:r>
          </a:p>
          <a:p>
            <a:pPr marL="285750" indent="-285750">
              <a:buFont typeface="Arial" charset="0"/>
              <a:buChar char="•"/>
            </a:pPr>
            <a:r>
              <a:rPr lang="en-US" sz="1600" dirty="0" smtClean="0">
                <a:latin typeface="Trebuchet MS" charset="0"/>
                <a:ea typeface="Trebuchet MS" charset="0"/>
                <a:cs typeface="Trebuchet MS" charset="0"/>
              </a:rPr>
              <a:t>Many newborn care providers emphasized the importance of tailoring breastfeeding for each </a:t>
            </a:r>
            <a:r>
              <a:rPr lang="en-US" sz="1600" dirty="0" smtClean="0">
                <a:latin typeface="Trebuchet MS" charset="0"/>
                <a:ea typeface="Trebuchet MS" charset="0"/>
                <a:cs typeface="Trebuchet MS" charset="0"/>
              </a:rPr>
              <a:t>family’ </a:t>
            </a:r>
            <a:r>
              <a:rPr lang="en-US" sz="1600" dirty="0" smtClean="0">
                <a:latin typeface="Trebuchet MS" charset="0"/>
                <a:ea typeface="Trebuchet MS" charset="0"/>
                <a:cs typeface="Trebuchet MS" charset="0"/>
              </a:rPr>
              <a:t>needs.</a:t>
            </a:r>
          </a:p>
          <a:p>
            <a:pPr marL="285750" indent="-285750">
              <a:buFont typeface="Arial" charset="0"/>
              <a:buChar char="•"/>
            </a:pPr>
            <a:r>
              <a:rPr lang="en-US" sz="1600" dirty="0" smtClean="0">
                <a:latin typeface="Trebuchet MS" charset="0"/>
                <a:ea typeface="Trebuchet MS" charset="0"/>
                <a:cs typeface="Trebuchet MS" charset="0"/>
              </a:rPr>
              <a:t>Many </a:t>
            </a:r>
            <a:r>
              <a:rPr lang="en-US" sz="1600" dirty="0">
                <a:latin typeface="Trebuchet MS" charset="0"/>
                <a:ea typeface="Trebuchet MS" charset="0"/>
                <a:cs typeface="Trebuchet MS" charset="0"/>
              </a:rPr>
              <a:t>providers </a:t>
            </a:r>
            <a:r>
              <a:rPr lang="en-US" sz="1600" dirty="0" smtClean="0">
                <a:latin typeface="Trebuchet MS" charset="0"/>
                <a:ea typeface="Trebuchet MS" charset="0"/>
                <a:cs typeface="Trebuchet MS" charset="0"/>
              </a:rPr>
              <a:t>expressed that the benefits </a:t>
            </a:r>
            <a:r>
              <a:rPr lang="en-US" sz="1600" dirty="0">
                <a:latin typeface="Trebuchet MS" charset="0"/>
                <a:ea typeface="Trebuchet MS" charset="0"/>
                <a:cs typeface="Trebuchet MS" charset="0"/>
              </a:rPr>
              <a:t>of pacifiers outweigh </a:t>
            </a:r>
            <a:r>
              <a:rPr lang="en-US" sz="1600" dirty="0" smtClean="0">
                <a:latin typeface="Trebuchet MS" charset="0"/>
                <a:ea typeface="Trebuchet MS" charset="0"/>
                <a:cs typeface="Trebuchet MS" charset="0"/>
              </a:rPr>
              <a:t>their theoretical </a:t>
            </a:r>
            <a:r>
              <a:rPr lang="en-US" sz="1600" dirty="0">
                <a:latin typeface="Trebuchet MS" charset="0"/>
                <a:ea typeface="Trebuchet MS" charset="0"/>
                <a:cs typeface="Trebuchet MS" charset="0"/>
              </a:rPr>
              <a:t>risk and support a family’s choice. </a:t>
            </a:r>
            <a:endParaRPr lang="en-US" sz="1600" dirty="0" smtClean="0">
              <a:latin typeface="Trebuchet MS" charset="0"/>
              <a:ea typeface="Trebuchet MS" charset="0"/>
              <a:cs typeface="Trebuchet MS" charset="0"/>
            </a:endParaRPr>
          </a:p>
          <a:p>
            <a:pPr marL="285750" indent="-285750">
              <a:buFont typeface="Arial" charset="0"/>
              <a:buChar char="•"/>
            </a:pPr>
            <a:r>
              <a:rPr lang="en-US" sz="1600" dirty="0" smtClean="0">
                <a:latin typeface="Trebuchet MS" charset="0"/>
                <a:ea typeface="Trebuchet MS" charset="0"/>
                <a:cs typeface="Trebuchet MS" charset="0"/>
              </a:rPr>
              <a:t>Although donor </a:t>
            </a:r>
            <a:r>
              <a:rPr lang="en-US" sz="1600" dirty="0">
                <a:latin typeface="Trebuchet MS" charset="0"/>
                <a:ea typeface="Trebuchet MS" charset="0"/>
                <a:cs typeface="Trebuchet MS" charset="0"/>
              </a:rPr>
              <a:t>milk is </a:t>
            </a:r>
            <a:r>
              <a:rPr lang="en-US" sz="1600" dirty="0" smtClean="0">
                <a:latin typeface="Trebuchet MS" charset="0"/>
                <a:ea typeface="Trebuchet MS" charset="0"/>
                <a:cs typeface="Trebuchet MS" charset="0"/>
              </a:rPr>
              <a:t>viewed an </a:t>
            </a:r>
            <a:r>
              <a:rPr lang="en-US" sz="1600" dirty="0">
                <a:latin typeface="Trebuchet MS" charset="0"/>
                <a:ea typeface="Trebuchet MS" charset="0"/>
                <a:cs typeface="Trebuchet MS" charset="0"/>
              </a:rPr>
              <a:t>attractive option when supplementation of </a:t>
            </a:r>
            <a:r>
              <a:rPr lang="en-US" sz="1600" dirty="0" smtClean="0">
                <a:latin typeface="Trebuchet MS" charset="0"/>
                <a:ea typeface="Trebuchet MS" charset="0"/>
                <a:cs typeface="Trebuchet MS" charset="0"/>
              </a:rPr>
              <a:t>healthy newborns </a:t>
            </a:r>
            <a:r>
              <a:rPr lang="en-US" sz="1600" dirty="0">
                <a:latin typeface="Trebuchet MS" charset="0"/>
                <a:ea typeface="Trebuchet MS" charset="0"/>
                <a:cs typeface="Trebuchet MS" charset="0"/>
              </a:rPr>
              <a:t>is medically-indicated, </a:t>
            </a:r>
            <a:r>
              <a:rPr lang="en-US" sz="1600" dirty="0" smtClean="0">
                <a:latin typeface="Trebuchet MS" charset="0"/>
                <a:ea typeface="Trebuchet MS" charset="0"/>
                <a:cs typeface="Trebuchet MS" charset="0"/>
              </a:rPr>
              <a:t>donor </a:t>
            </a:r>
            <a:r>
              <a:rPr lang="en-US" sz="1600" dirty="0">
                <a:latin typeface="Trebuchet MS" charset="0"/>
                <a:ea typeface="Trebuchet MS" charset="0"/>
                <a:cs typeface="Trebuchet MS" charset="0"/>
              </a:rPr>
              <a:t>milk is not available in most newborn nurseries/mother-baby units. </a:t>
            </a:r>
            <a:r>
              <a:rPr lang="en-US" sz="1600" dirty="0" smtClean="0">
                <a:latin typeface="Trebuchet MS" charset="0"/>
                <a:ea typeface="Trebuchet MS" charset="0"/>
                <a:cs typeface="Trebuchet MS" charset="0"/>
              </a:rPr>
              <a:t>Providers also felt further research </a:t>
            </a:r>
            <a:r>
              <a:rPr lang="en-US" sz="1600" dirty="0">
                <a:latin typeface="Trebuchet MS" charset="0"/>
                <a:ea typeface="Trebuchet MS" charset="0"/>
                <a:cs typeface="Trebuchet MS" charset="0"/>
              </a:rPr>
              <a:t>is needed to justify this use</a:t>
            </a:r>
            <a:r>
              <a:rPr lang="en-US" sz="1600" dirty="0" smtClean="0">
                <a:latin typeface="Trebuchet MS" charset="0"/>
                <a:ea typeface="Trebuchet MS" charset="0"/>
                <a:cs typeface="Trebuchet MS" charset="0"/>
              </a:rPr>
              <a:t>.</a:t>
            </a:r>
          </a:p>
          <a:p>
            <a:pPr marL="285750" indent="-285750">
              <a:buFont typeface="Arial" charset="0"/>
              <a:buChar char="•"/>
            </a:pPr>
            <a:r>
              <a:rPr lang="en-US" sz="1600" dirty="0">
                <a:latin typeface="Trebuchet MS" charset="0"/>
                <a:ea typeface="Trebuchet MS" charset="0"/>
                <a:cs typeface="Trebuchet MS" charset="0"/>
              </a:rPr>
              <a:t>This </a:t>
            </a:r>
            <a:r>
              <a:rPr lang="en-US" sz="1600" dirty="0" smtClean="0">
                <a:latin typeface="Trebuchet MS" charset="0"/>
                <a:ea typeface="Trebuchet MS" charset="0"/>
                <a:cs typeface="Trebuchet MS" charset="0"/>
              </a:rPr>
              <a:t>preliminary information will help </a:t>
            </a:r>
            <a:r>
              <a:rPr lang="en-US" sz="1600" dirty="0">
                <a:latin typeface="Trebuchet MS" charset="0"/>
                <a:ea typeface="Trebuchet MS" charset="0"/>
                <a:cs typeface="Trebuchet MS" charset="0"/>
              </a:rPr>
              <a:t>provide the background needed to help streamline the most effective breastfeeding support strategies. </a:t>
            </a:r>
          </a:p>
          <a:p>
            <a:pPr marL="285750" indent="-285750">
              <a:buFont typeface="Arial" charset="0"/>
              <a:buChar char="•"/>
            </a:pPr>
            <a:r>
              <a:rPr lang="en-US" sz="1600" dirty="0" smtClean="0">
                <a:latin typeface="Trebuchet MS" charset="0"/>
                <a:ea typeface="Trebuchet MS" charset="0"/>
                <a:cs typeface="Trebuchet MS" charset="0"/>
              </a:rPr>
              <a:t>Compiling </a:t>
            </a:r>
            <a:r>
              <a:rPr lang="en-US" sz="1600" dirty="0">
                <a:latin typeface="Trebuchet MS" charset="0"/>
                <a:ea typeface="Trebuchet MS" charset="0"/>
                <a:cs typeface="Trebuchet MS" charset="0"/>
              </a:rPr>
              <a:t>this information is also the </a:t>
            </a:r>
            <a:r>
              <a:rPr lang="en-US" sz="1600" dirty="0" smtClean="0">
                <a:latin typeface="Trebuchet MS" charset="0"/>
                <a:ea typeface="Trebuchet MS" charset="0"/>
                <a:cs typeface="Trebuchet MS" charset="0"/>
              </a:rPr>
              <a:t>first </a:t>
            </a:r>
            <a:r>
              <a:rPr lang="en-US" sz="1600" dirty="0">
                <a:latin typeface="Trebuchet MS" charset="0"/>
                <a:ea typeface="Trebuchet MS" charset="0"/>
                <a:cs typeface="Trebuchet MS" charset="0"/>
              </a:rPr>
              <a:t>step in creating a prospective cluster-randomized trial of an in-hospital breastfeeding support intervention.</a:t>
            </a:r>
          </a:p>
          <a:p>
            <a:endParaRPr lang="en-US" sz="1600" dirty="0">
              <a:latin typeface="Trebuchet MS" charset="0"/>
              <a:ea typeface="Trebuchet MS" charset="0"/>
              <a:cs typeface="Trebuchet MS" charset="0"/>
            </a:endParaRPr>
          </a:p>
        </p:txBody>
      </p:sp>
      <p:sp>
        <p:nvSpPr>
          <p:cNvPr id="54" name="Text Placeholder 53"/>
          <p:cNvSpPr>
            <a:spLocks noGrp="1"/>
          </p:cNvSpPr>
          <p:nvPr>
            <p:ph type="body" sz="quarter" idx="187"/>
          </p:nvPr>
        </p:nvSpPr>
        <p:spPr>
          <a:xfrm>
            <a:off x="20572839" y="15054878"/>
            <a:ext cx="6279386" cy="756238"/>
          </a:xfrm>
        </p:spPr>
        <p:txBody>
          <a:bodyPr/>
          <a:lstStyle/>
          <a:p>
            <a:r>
              <a:rPr lang="en-US" sz="1600" dirty="0">
                <a:latin typeface="Trebuchet MS" charset="0"/>
                <a:ea typeface="Trebuchet MS" charset="0"/>
                <a:cs typeface="Trebuchet MS" charset="0"/>
              </a:rPr>
              <a:t>Special Acknowledgements </a:t>
            </a:r>
            <a:r>
              <a:rPr lang="en-US" sz="1600">
                <a:latin typeface="Trebuchet MS" charset="0"/>
                <a:ea typeface="Trebuchet MS" charset="0"/>
                <a:cs typeface="Trebuchet MS" charset="0"/>
              </a:rPr>
              <a:t>to </a:t>
            </a:r>
            <a:r>
              <a:rPr lang="en-US" sz="1600" smtClean="0">
                <a:latin typeface="Trebuchet MS" charset="0"/>
                <a:ea typeface="Trebuchet MS" charset="0"/>
                <a:cs typeface="Trebuchet MS" charset="0"/>
              </a:rPr>
              <a:t>the </a:t>
            </a:r>
            <a:r>
              <a:rPr lang="en-US" sz="1600" dirty="0" smtClean="0">
                <a:latin typeface="Trebuchet MS" charset="0"/>
                <a:ea typeface="Trebuchet MS" charset="0"/>
                <a:cs typeface="Trebuchet MS" charset="0"/>
              </a:rPr>
              <a:t>providers at BORN hospitals for participating in this survey.</a:t>
            </a:r>
            <a:endParaRPr lang="en-US" sz="1600" dirty="0">
              <a:latin typeface="Trebuchet MS" charset="0"/>
              <a:ea typeface="Trebuchet MS" charset="0"/>
              <a:cs typeface="Trebuchet MS" charset="0"/>
            </a:endParaRPr>
          </a:p>
        </p:txBody>
      </p:sp>
      <p:graphicFrame>
        <p:nvGraphicFramePr>
          <p:cNvPr id="61" name="Table 60"/>
          <p:cNvGraphicFramePr>
            <a:graphicFrameLocks noGrp="1"/>
          </p:cNvGraphicFramePr>
          <p:nvPr>
            <p:extLst>
              <p:ext uri="{D42A27DB-BD31-4B8C-83A1-F6EECF244321}">
                <p14:modId xmlns:p14="http://schemas.microsoft.com/office/powerpoint/2010/main" val="738118536"/>
              </p:ext>
            </p:extLst>
          </p:nvPr>
        </p:nvGraphicFramePr>
        <p:xfrm>
          <a:off x="7307819" y="10785344"/>
          <a:ext cx="6228572" cy="5020840"/>
        </p:xfrm>
        <a:graphic>
          <a:graphicData uri="http://schemas.openxmlformats.org/drawingml/2006/table">
            <a:tbl>
              <a:tblPr firstRow="1" bandRow="1">
                <a:tableStyleId>{EB9631B5-78F2-41C9-869B-9F39066F8104}</a:tableStyleId>
              </a:tblPr>
              <a:tblGrid>
                <a:gridCol w="1162366"/>
                <a:gridCol w="835359"/>
                <a:gridCol w="885825"/>
                <a:gridCol w="675634"/>
                <a:gridCol w="988408"/>
                <a:gridCol w="993433"/>
                <a:gridCol w="687547"/>
              </a:tblGrid>
              <a:tr h="540600">
                <a:tc gridSpan="7">
                  <a:txBody>
                    <a:bodyPr/>
                    <a:lstStyle/>
                    <a:p>
                      <a:r>
                        <a:rPr lang="en-US" sz="1800" u="none" strike="noStrike" kern="1200" baseline="0" dirty="0" smtClean="0"/>
                        <a:t> </a:t>
                      </a:r>
                      <a:r>
                        <a:rPr lang="en-US" sz="1600" u="none" strike="noStrike" kern="1200" baseline="0" dirty="0" smtClean="0"/>
                        <a:t>Table 1. Provider Opinions about Breastfeeding and Related Support Practices</a:t>
                      </a:r>
                      <a:endParaRPr lang="en-US" sz="160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782821">
                <a:tc>
                  <a:txBody>
                    <a:bodyPr/>
                    <a:lstStyle/>
                    <a:p>
                      <a:r>
                        <a:rPr lang="en-US" sz="1200" dirty="0" smtClean="0"/>
                        <a:t>Topic</a:t>
                      </a:r>
                      <a:endParaRPr lang="en-US" sz="1200" dirty="0"/>
                    </a:p>
                  </a:txBody>
                  <a:tcPr/>
                </a:tc>
                <a:tc>
                  <a:txBody>
                    <a:bodyPr/>
                    <a:lstStyle/>
                    <a:p>
                      <a:r>
                        <a:rPr lang="en-US" sz="1200" dirty="0" smtClean="0"/>
                        <a:t>Very Positive </a:t>
                      </a:r>
                      <a:r>
                        <a:rPr lang="en-US" sz="1000" dirty="0" smtClean="0"/>
                        <a:t>(1)</a:t>
                      </a:r>
                    </a:p>
                    <a:p>
                      <a:r>
                        <a:rPr lang="en-US" sz="1200" dirty="0" smtClean="0"/>
                        <a:t>N, (%)</a:t>
                      </a:r>
                      <a:endParaRPr lang="en-US" sz="1200" dirty="0"/>
                    </a:p>
                  </a:txBody>
                  <a:tcPr/>
                </a:tc>
                <a:tc>
                  <a:txBody>
                    <a:bodyPr/>
                    <a:lstStyle/>
                    <a:p>
                      <a:r>
                        <a:rPr lang="en-US" sz="1200" dirty="0" smtClean="0"/>
                        <a:t>Somewhat</a:t>
                      </a:r>
                      <a:r>
                        <a:rPr lang="en-US" sz="1200" baseline="0" dirty="0" smtClean="0"/>
                        <a:t> Positive </a:t>
                      </a:r>
                      <a:r>
                        <a:rPr lang="en-US" sz="1000" baseline="0" dirty="0" smtClean="0"/>
                        <a:t>(2)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N, (%)</a:t>
                      </a:r>
                    </a:p>
                  </a:txBody>
                  <a:tcPr/>
                </a:tc>
                <a:tc>
                  <a:txBody>
                    <a:bodyPr/>
                    <a:lstStyle/>
                    <a:p>
                      <a:r>
                        <a:rPr lang="en-US" sz="1200" dirty="0" smtClean="0"/>
                        <a:t>Neutral </a:t>
                      </a:r>
                      <a:r>
                        <a:rPr lang="en-US" sz="1000" dirty="0" smtClean="0"/>
                        <a:t>(3)</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N, (%)</a:t>
                      </a:r>
                    </a:p>
                  </a:txBody>
                  <a:tcPr/>
                </a:tc>
                <a:tc>
                  <a:txBody>
                    <a:bodyPr/>
                    <a:lstStyle/>
                    <a:p>
                      <a:r>
                        <a:rPr lang="en-US" sz="1200" dirty="0" smtClean="0"/>
                        <a:t>Somewhat Negative </a:t>
                      </a:r>
                      <a:r>
                        <a:rPr lang="en-US" sz="1000" dirty="0" smtClean="0"/>
                        <a:t>(4)</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N,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Very</a:t>
                      </a:r>
                      <a:r>
                        <a:rPr lang="en-US" sz="1200" baseline="0" dirty="0" smtClean="0"/>
                        <a:t> Negative </a:t>
                      </a:r>
                      <a:r>
                        <a:rPr lang="en-US" sz="1000" baseline="0" dirty="0" smtClean="0"/>
                        <a:t>(5)</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 </a:t>
                      </a:r>
                      <a:r>
                        <a:rPr lang="en-US" sz="1200" dirty="0" smtClean="0"/>
                        <a:t>N, (%)</a:t>
                      </a:r>
                    </a:p>
                  </a:txBody>
                  <a:tcPr/>
                </a:tc>
                <a:tc>
                  <a:txBody>
                    <a:bodyPr/>
                    <a:lstStyle/>
                    <a:p>
                      <a:r>
                        <a:rPr lang="en-US" sz="1200" dirty="0" smtClean="0"/>
                        <a:t>Mean </a:t>
                      </a:r>
                      <a:r>
                        <a:rPr lang="en-US" sz="1200" u="sng" dirty="0" smtClean="0"/>
                        <a:t>+</a:t>
                      </a:r>
                      <a:r>
                        <a:rPr lang="en-US" sz="1200" u="none" dirty="0" smtClean="0"/>
                        <a:t> SD</a:t>
                      </a:r>
                      <a:endParaRPr lang="en-US" sz="1200" u="sng" dirty="0"/>
                    </a:p>
                  </a:txBody>
                  <a:tcPr/>
                </a:tc>
              </a:tr>
              <a:tr h="966750">
                <a:tc>
                  <a:txBody>
                    <a:bodyPr/>
                    <a:lstStyle/>
                    <a:p>
                      <a:r>
                        <a:rPr lang="en-US" sz="1200" dirty="0" smtClean="0"/>
                        <a:t>Overall</a:t>
                      </a:r>
                      <a:r>
                        <a:rPr lang="en-US" sz="1200" baseline="0" dirty="0" smtClean="0"/>
                        <a:t> feeling toward breastfeeding</a:t>
                      </a:r>
                      <a:endParaRPr lang="en-US" sz="1200" dirty="0"/>
                    </a:p>
                  </a:txBody>
                  <a:tcPr/>
                </a:tc>
                <a:tc>
                  <a:txBody>
                    <a:bodyPr/>
                    <a:lstStyle/>
                    <a:p>
                      <a:r>
                        <a:rPr lang="en-US" sz="1200" u="none" strike="noStrike" kern="1200" baseline="0" dirty="0" smtClean="0"/>
                        <a:t> 58 ,(91)</a:t>
                      </a:r>
                      <a:endParaRPr lang="en-US" sz="1200" dirty="0"/>
                    </a:p>
                  </a:txBody>
                  <a:tcPr/>
                </a:tc>
                <a:tc>
                  <a:txBody>
                    <a:bodyPr/>
                    <a:lstStyle/>
                    <a:p>
                      <a:r>
                        <a:rPr lang="en-US" sz="1200" u="none" strike="noStrike" kern="1200" baseline="0" dirty="0" smtClean="0"/>
                        <a:t> 5, (8)</a:t>
                      </a:r>
                      <a:endParaRPr lang="en-US" sz="1200" dirty="0"/>
                    </a:p>
                  </a:txBody>
                  <a:tcPr/>
                </a:tc>
                <a:tc>
                  <a:txBody>
                    <a:bodyPr/>
                    <a:lstStyle/>
                    <a:p>
                      <a:r>
                        <a:rPr lang="en-US" sz="1200" u="none" strike="noStrike" kern="1200" baseline="0" dirty="0" smtClean="0"/>
                        <a:t> 1, (2)</a:t>
                      </a:r>
                      <a:endParaRPr lang="en-US" sz="1200" dirty="0"/>
                    </a:p>
                  </a:txBody>
                  <a:tcPr/>
                </a:tc>
                <a:tc>
                  <a:txBody>
                    <a:bodyPr/>
                    <a:lstStyle/>
                    <a:p>
                      <a:r>
                        <a:rPr lang="en-US" sz="1200" u="none" strike="noStrike" kern="1200" baseline="0" dirty="0" smtClean="0"/>
                        <a:t> 0, (0)</a:t>
                      </a:r>
                      <a:endParaRPr lang="en-US" sz="1200" dirty="0"/>
                    </a:p>
                  </a:txBody>
                  <a:tcPr/>
                </a:tc>
                <a:tc>
                  <a:txBody>
                    <a:bodyPr/>
                    <a:lstStyle/>
                    <a:p>
                      <a:r>
                        <a:rPr lang="en-US" sz="1200" u="none" strike="noStrike" kern="1200" baseline="0" dirty="0" smtClean="0"/>
                        <a:t> 0, (0)</a:t>
                      </a:r>
                      <a:endParaRPr lang="en-US" sz="1200" dirty="0"/>
                    </a:p>
                  </a:txBody>
                  <a:tcPr/>
                </a:tc>
                <a:tc>
                  <a:txBody>
                    <a:bodyPr/>
                    <a:lstStyle/>
                    <a:p>
                      <a:r>
                        <a:rPr lang="en-US" sz="1200" u="none" strike="noStrike" kern="1200" baseline="0" dirty="0" smtClean="0"/>
                        <a:t> 1.11 ±</a:t>
                      </a:r>
                    </a:p>
                    <a:p>
                      <a:r>
                        <a:rPr lang="en-US" sz="1200" u="none" strike="noStrike" kern="1200" baseline="0" dirty="0" smtClean="0"/>
                        <a:t>0.36</a:t>
                      </a:r>
                      <a:endParaRPr lang="en-US" sz="1200" dirty="0"/>
                    </a:p>
                  </a:txBody>
                  <a:tcPr/>
                </a:tc>
              </a:tr>
              <a:tr h="849514">
                <a:tc>
                  <a:txBody>
                    <a:bodyPr/>
                    <a:lstStyle/>
                    <a:p>
                      <a:r>
                        <a:rPr lang="en-US" sz="1200" dirty="0" smtClean="0"/>
                        <a:t>Hospital</a:t>
                      </a:r>
                      <a:r>
                        <a:rPr lang="en-US" sz="1200" baseline="0" dirty="0" smtClean="0"/>
                        <a:t> breastfeeding support practices</a:t>
                      </a:r>
                      <a:endParaRPr lang="en-US" sz="1200" dirty="0"/>
                    </a:p>
                  </a:txBody>
                  <a:tcPr/>
                </a:tc>
                <a:tc>
                  <a:txBody>
                    <a:bodyPr/>
                    <a:lstStyle/>
                    <a:p>
                      <a:r>
                        <a:rPr lang="en-US" sz="1200" u="none" strike="noStrike" kern="1200" baseline="0" dirty="0" smtClean="0"/>
                        <a:t> 52, (81)</a:t>
                      </a:r>
                      <a:endParaRPr lang="en-US" sz="1200" dirty="0"/>
                    </a:p>
                  </a:txBody>
                  <a:tcPr/>
                </a:tc>
                <a:tc>
                  <a:txBody>
                    <a:bodyPr/>
                    <a:lstStyle/>
                    <a:p>
                      <a:r>
                        <a:rPr lang="en-US" sz="1200" u="none" strike="noStrike" kern="1200" baseline="0" dirty="0" smtClean="0"/>
                        <a:t> 14, (9)</a:t>
                      </a:r>
                      <a:endParaRPr lang="en-US" sz="1200" dirty="0"/>
                    </a:p>
                  </a:txBody>
                  <a:tcPr/>
                </a:tc>
                <a:tc>
                  <a:txBody>
                    <a:bodyPr/>
                    <a:lstStyle/>
                    <a:p>
                      <a:r>
                        <a:rPr lang="en-US" sz="1200" u="none" strike="noStrike" kern="1200" baseline="0" dirty="0" smtClean="0"/>
                        <a:t> 5, (3)</a:t>
                      </a:r>
                      <a:endParaRPr lang="en-US" sz="1200" dirty="0"/>
                    </a:p>
                  </a:txBody>
                  <a:tcPr/>
                </a:tc>
                <a:tc>
                  <a:txBody>
                    <a:bodyPr/>
                    <a:lstStyle/>
                    <a:p>
                      <a:r>
                        <a:rPr lang="en-US" sz="1200" u="none" strike="noStrike" kern="1200" baseline="0" dirty="0" smtClean="0"/>
                        <a:t> 0, (0)</a:t>
                      </a:r>
                      <a:endParaRPr lang="en-US" sz="1200" dirty="0"/>
                    </a:p>
                  </a:txBody>
                  <a:tcPr/>
                </a:tc>
                <a:tc>
                  <a:txBody>
                    <a:bodyPr/>
                    <a:lstStyle/>
                    <a:p>
                      <a:r>
                        <a:rPr lang="en-US" sz="1200" u="none" strike="noStrike" kern="1200" baseline="0" dirty="0" smtClean="0"/>
                        <a:t> 0, (0)</a:t>
                      </a:r>
                      <a:endParaRPr lang="en-US" sz="1200" dirty="0"/>
                    </a:p>
                  </a:txBody>
                  <a:tcPr/>
                </a:tc>
                <a:tc>
                  <a:txBody>
                    <a:bodyPr/>
                    <a:lstStyle/>
                    <a:p>
                      <a:r>
                        <a:rPr lang="en-US" sz="1200" u="none" strike="noStrike" kern="1200" baseline="0" dirty="0" smtClean="0"/>
                        <a:t> 1.23 ±</a:t>
                      </a:r>
                    </a:p>
                    <a:p>
                      <a:r>
                        <a:rPr lang="en-US" sz="1200" u="none" strike="noStrike" kern="1200" baseline="0" dirty="0" smtClean="0"/>
                        <a:t>0.53</a:t>
                      </a:r>
                      <a:endParaRPr lang="en-US" sz="1200" dirty="0"/>
                    </a:p>
                  </a:txBody>
                  <a:tcPr/>
                </a:tc>
              </a:tr>
              <a:tr h="695057">
                <a:tc>
                  <a:txBody>
                    <a:bodyPr/>
                    <a:lstStyle/>
                    <a:p>
                      <a:r>
                        <a:rPr lang="en-US" sz="1200" dirty="0" smtClean="0"/>
                        <a:t>Pacifiers in newborn period</a:t>
                      </a:r>
                      <a:endParaRPr lang="en-US" sz="1200" dirty="0"/>
                    </a:p>
                  </a:txBody>
                  <a:tcPr/>
                </a:tc>
                <a:tc>
                  <a:txBody>
                    <a:bodyPr/>
                    <a:lstStyle/>
                    <a:p>
                      <a:r>
                        <a:rPr lang="en-US" sz="1200" u="none" strike="noStrike" kern="1200" baseline="0" dirty="0" smtClean="0"/>
                        <a:t> 8, (13)</a:t>
                      </a:r>
                      <a:endParaRPr lang="en-US" sz="1200" dirty="0"/>
                    </a:p>
                  </a:txBody>
                  <a:tcPr/>
                </a:tc>
                <a:tc>
                  <a:txBody>
                    <a:bodyPr/>
                    <a:lstStyle/>
                    <a:p>
                      <a:r>
                        <a:rPr lang="en-US" sz="1200" u="none" strike="noStrike" kern="1200" baseline="0" dirty="0" smtClean="0"/>
                        <a:t> 12, (19)</a:t>
                      </a:r>
                      <a:endParaRPr lang="en-US" sz="1200" dirty="0"/>
                    </a:p>
                  </a:txBody>
                  <a:tcPr/>
                </a:tc>
                <a:tc>
                  <a:txBody>
                    <a:bodyPr/>
                    <a:lstStyle/>
                    <a:p>
                      <a:r>
                        <a:rPr lang="en-US" sz="1200" u="none" strike="noStrike" kern="1200" baseline="0" dirty="0" smtClean="0"/>
                        <a:t> 26, (41)</a:t>
                      </a:r>
                      <a:endParaRPr lang="en-US" sz="1200" dirty="0"/>
                    </a:p>
                  </a:txBody>
                  <a:tcPr/>
                </a:tc>
                <a:tc>
                  <a:txBody>
                    <a:bodyPr/>
                    <a:lstStyle/>
                    <a:p>
                      <a:r>
                        <a:rPr lang="en-US" sz="1200" u="none" strike="noStrike" kern="1200" baseline="0" dirty="0" smtClean="0"/>
                        <a:t> 16, (25)</a:t>
                      </a:r>
                      <a:endParaRPr lang="en-US" sz="1200" dirty="0"/>
                    </a:p>
                  </a:txBody>
                  <a:tcPr/>
                </a:tc>
                <a:tc>
                  <a:txBody>
                    <a:bodyPr/>
                    <a:lstStyle/>
                    <a:p>
                      <a:r>
                        <a:rPr lang="en-US" sz="1200" u="none" strike="noStrike" kern="1200" baseline="0" dirty="0" smtClean="0"/>
                        <a:t> 2, (3)</a:t>
                      </a:r>
                      <a:endParaRPr lang="en-US" sz="1200" dirty="0"/>
                    </a:p>
                  </a:txBody>
                  <a:tcPr/>
                </a:tc>
                <a:tc>
                  <a:txBody>
                    <a:bodyPr/>
                    <a:lstStyle/>
                    <a:p>
                      <a:r>
                        <a:rPr lang="en-US" sz="1200" u="none" strike="noStrike" kern="1200" baseline="0" dirty="0" smtClean="0"/>
                        <a:t> 2.88 ±</a:t>
                      </a:r>
                    </a:p>
                    <a:p>
                      <a:r>
                        <a:rPr lang="en-US" sz="1200" u="none" strike="noStrike" kern="1200" baseline="0" dirty="0" smtClean="0"/>
                        <a:t>1.03</a:t>
                      </a:r>
                      <a:endParaRPr lang="en-US" sz="1200" dirty="0"/>
                    </a:p>
                  </a:txBody>
                  <a:tcPr/>
                </a:tc>
              </a:tr>
              <a:tr h="650239">
                <a:tc>
                  <a:txBody>
                    <a:bodyPr/>
                    <a:lstStyle/>
                    <a:p>
                      <a:r>
                        <a:rPr lang="en-US" sz="1200" dirty="0" smtClean="0"/>
                        <a:t>Donor milk outside the</a:t>
                      </a:r>
                      <a:r>
                        <a:rPr lang="en-US" sz="1200" baseline="0" dirty="0" smtClean="0"/>
                        <a:t> NICU</a:t>
                      </a:r>
                      <a:endParaRPr lang="en-US" sz="1200" dirty="0"/>
                    </a:p>
                  </a:txBody>
                  <a:tcPr/>
                </a:tc>
                <a:tc>
                  <a:txBody>
                    <a:bodyPr/>
                    <a:lstStyle/>
                    <a:p>
                      <a:r>
                        <a:rPr lang="en-US" sz="1200" u="none" strike="noStrike" kern="1200" baseline="0" dirty="0" smtClean="0"/>
                        <a:t> 25, (39)</a:t>
                      </a:r>
                      <a:endParaRPr lang="en-US" sz="1200" dirty="0"/>
                    </a:p>
                  </a:txBody>
                  <a:tcPr/>
                </a:tc>
                <a:tc>
                  <a:txBody>
                    <a:bodyPr/>
                    <a:lstStyle/>
                    <a:p>
                      <a:r>
                        <a:rPr lang="en-US" sz="1200" u="none" strike="noStrike" kern="1200" baseline="0" dirty="0" smtClean="0"/>
                        <a:t> 14, (22)</a:t>
                      </a:r>
                      <a:endParaRPr lang="en-US" sz="1200" dirty="0"/>
                    </a:p>
                  </a:txBody>
                  <a:tcPr/>
                </a:tc>
                <a:tc>
                  <a:txBody>
                    <a:bodyPr/>
                    <a:lstStyle/>
                    <a:p>
                      <a:r>
                        <a:rPr lang="en-US" sz="1200" u="none" strike="noStrike" kern="1200" baseline="0" dirty="0" smtClean="0"/>
                        <a:t> 15, (23)</a:t>
                      </a:r>
                      <a:endParaRPr lang="en-US" sz="1200" dirty="0"/>
                    </a:p>
                  </a:txBody>
                  <a:tcPr/>
                </a:tc>
                <a:tc>
                  <a:txBody>
                    <a:bodyPr/>
                    <a:lstStyle/>
                    <a:p>
                      <a:r>
                        <a:rPr lang="en-US" sz="1200" u="none" strike="noStrike" kern="1200" baseline="0" dirty="0" smtClean="0"/>
                        <a:t> 9, (6)</a:t>
                      </a:r>
                      <a:endParaRPr lang="en-US" sz="1200" dirty="0"/>
                    </a:p>
                  </a:txBody>
                  <a:tcPr/>
                </a:tc>
                <a:tc>
                  <a:txBody>
                    <a:bodyPr/>
                    <a:lstStyle/>
                    <a:p>
                      <a:r>
                        <a:rPr lang="en-US" sz="1200" u="none" strike="noStrike" kern="1200" baseline="0" dirty="0" smtClean="0"/>
                        <a:t> 4, (6)</a:t>
                      </a:r>
                      <a:endParaRPr lang="en-US" sz="1200" dirty="0"/>
                    </a:p>
                  </a:txBody>
                  <a:tcPr/>
                </a:tc>
                <a:tc>
                  <a:txBody>
                    <a:bodyPr/>
                    <a:lstStyle/>
                    <a:p>
                      <a:r>
                        <a:rPr lang="en-US" sz="1200" u="none" strike="noStrike" kern="1200" baseline="0" dirty="0" smtClean="0"/>
                        <a:t> 2.44 ±</a:t>
                      </a:r>
                    </a:p>
                    <a:p>
                      <a:r>
                        <a:rPr lang="en-US" sz="1200" u="none" strike="noStrike" kern="1200" baseline="0" dirty="0" smtClean="0"/>
                        <a:t>1.24</a:t>
                      </a:r>
                      <a:endParaRPr lang="en-US" sz="1200" dirty="0"/>
                    </a:p>
                  </a:txBody>
                  <a:tcPr/>
                </a:tc>
              </a:tr>
              <a:tr h="432493">
                <a:tc>
                  <a:txBody>
                    <a:bodyPr/>
                    <a:lstStyle/>
                    <a:p>
                      <a:r>
                        <a:rPr lang="en-US" sz="1200" dirty="0" smtClean="0"/>
                        <a:t>Formula</a:t>
                      </a:r>
                      <a:endParaRPr lang="en-US" sz="1200" dirty="0"/>
                    </a:p>
                  </a:txBody>
                  <a:tcPr/>
                </a:tc>
                <a:tc>
                  <a:txBody>
                    <a:bodyPr/>
                    <a:lstStyle/>
                    <a:p>
                      <a:r>
                        <a:rPr lang="en-US" sz="1200" u="none" strike="noStrike" kern="1200" baseline="0" dirty="0" smtClean="0"/>
                        <a:t> 10, (16)</a:t>
                      </a:r>
                      <a:endParaRPr lang="en-US" sz="1200" dirty="0"/>
                    </a:p>
                  </a:txBody>
                  <a:tcPr/>
                </a:tc>
                <a:tc>
                  <a:txBody>
                    <a:bodyPr/>
                    <a:lstStyle/>
                    <a:p>
                      <a:r>
                        <a:rPr lang="en-US" sz="1200" u="none" strike="noStrike" kern="1200" baseline="0" dirty="0" smtClean="0"/>
                        <a:t> 8, (13)</a:t>
                      </a:r>
                      <a:endParaRPr lang="en-US" sz="1200" dirty="0"/>
                    </a:p>
                  </a:txBody>
                  <a:tcPr/>
                </a:tc>
                <a:tc>
                  <a:txBody>
                    <a:bodyPr/>
                    <a:lstStyle/>
                    <a:p>
                      <a:r>
                        <a:rPr lang="en-US" sz="1200" u="none" strike="noStrike" kern="1200" baseline="0" dirty="0" smtClean="0"/>
                        <a:t> 30, (48)</a:t>
                      </a:r>
                      <a:endParaRPr lang="en-US" sz="1200" dirty="0"/>
                    </a:p>
                  </a:txBody>
                  <a:tcPr/>
                </a:tc>
                <a:tc>
                  <a:txBody>
                    <a:bodyPr/>
                    <a:lstStyle/>
                    <a:p>
                      <a:r>
                        <a:rPr lang="en-US" sz="1200" u="none" strike="noStrike" kern="1200" baseline="0" dirty="0" smtClean="0"/>
                        <a:t> 11, (17)</a:t>
                      </a:r>
                      <a:endParaRPr lang="en-US" sz="1200" dirty="0"/>
                    </a:p>
                  </a:txBody>
                  <a:tcPr/>
                </a:tc>
                <a:tc>
                  <a:txBody>
                    <a:bodyPr/>
                    <a:lstStyle/>
                    <a:p>
                      <a:r>
                        <a:rPr lang="en-US" sz="1200" u="none" strike="noStrike" kern="1200" baseline="0" dirty="0" smtClean="0"/>
                        <a:t> 4, (6)</a:t>
                      </a:r>
                      <a:endParaRPr lang="en-US" sz="1200" dirty="0"/>
                    </a:p>
                  </a:txBody>
                  <a:tcPr/>
                </a:tc>
                <a:tc>
                  <a:txBody>
                    <a:bodyPr/>
                    <a:lstStyle/>
                    <a:p>
                      <a:r>
                        <a:rPr lang="en-US" sz="1200" u="none" strike="noStrike" kern="1200" baseline="0" dirty="0" smtClean="0"/>
                        <a:t> 2.86 ±</a:t>
                      </a:r>
                    </a:p>
                    <a:p>
                      <a:r>
                        <a:rPr lang="en-US" sz="1200" u="none" strike="noStrike" kern="1200" baseline="0" dirty="0" smtClean="0"/>
                        <a:t>1.09</a:t>
                      </a:r>
                      <a:endParaRPr lang="en-US" sz="1200" dirty="0"/>
                    </a:p>
                  </a:txBody>
                  <a:tcPr/>
                </a:tc>
              </a:tr>
            </a:tbl>
          </a:graphicData>
        </a:graphic>
      </p:graphicFrame>
      <p:graphicFrame>
        <p:nvGraphicFramePr>
          <p:cNvPr id="62" name="Content Placeholder 3"/>
          <p:cNvGraphicFramePr>
            <a:graphicFrameLocks/>
          </p:cNvGraphicFramePr>
          <p:nvPr>
            <p:extLst>
              <p:ext uri="{D42A27DB-BD31-4B8C-83A1-F6EECF244321}">
                <p14:modId xmlns:p14="http://schemas.microsoft.com/office/powerpoint/2010/main" val="90875634"/>
              </p:ext>
            </p:extLst>
          </p:nvPr>
        </p:nvGraphicFramePr>
        <p:xfrm>
          <a:off x="13950022" y="5278768"/>
          <a:ext cx="6212331" cy="10570075"/>
        </p:xfrm>
        <a:graphic>
          <a:graphicData uri="http://schemas.openxmlformats.org/drawingml/2006/table">
            <a:tbl>
              <a:tblPr firstRow="1" bandRow="1">
                <a:tableStyleId>{5C22544A-7EE6-4342-B048-85BDC9FD1C3A}</a:tableStyleId>
              </a:tblPr>
              <a:tblGrid>
                <a:gridCol w="1111182"/>
                <a:gridCol w="1625457"/>
                <a:gridCol w="3475692"/>
              </a:tblGrid>
              <a:tr h="338060">
                <a:tc gridSpan="3">
                  <a:txBody>
                    <a:bodyPr/>
                    <a:lstStyle/>
                    <a:p>
                      <a:r>
                        <a:rPr lang="en-US" sz="1600" b="1" dirty="0" smtClean="0"/>
                        <a:t>Table 2: </a:t>
                      </a:r>
                      <a:r>
                        <a:rPr lang="en-US" sz="1600" b="1" i="0" u="none" strike="noStrike" kern="1200" baseline="0" dirty="0" smtClean="0">
                          <a:solidFill>
                            <a:schemeClr val="lt1"/>
                          </a:solidFill>
                          <a:latin typeface="+mn-lt"/>
                          <a:ea typeface="+mn-ea"/>
                          <a:cs typeface="+mn-cs"/>
                        </a:rPr>
                        <a:t> Themes and Example Quotations from Qualitative Analysis</a:t>
                      </a:r>
                      <a:endParaRPr lang="en-US" sz="1600" b="1" dirty="0"/>
                    </a:p>
                  </a:txBody>
                  <a:tcPr>
                    <a:solidFill>
                      <a:srgbClr val="4CCB61"/>
                    </a:solidFill>
                  </a:tcPr>
                </a:tc>
                <a:tc hMerge="1">
                  <a:txBody>
                    <a:bodyPr/>
                    <a:lstStyle/>
                    <a:p>
                      <a:endParaRPr lang="en-US" dirty="0"/>
                    </a:p>
                  </a:txBody>
                  <a:tcPr/>
                </a:tc>
                <a:tc hMerge="1">
                  <a:txBody>
                    <a:bodyPr/>
                    <a:lstStyle/>
                    <a:p>
                      <a:endParaRPr lang="en-US" dirty="0"/>
                    </a:p>
                  </a:txBody>
                  <a:tcPr/>
                </a:tc>
              </a:tr>
              <a:tr h="338060">
                <a:tc>
                  <a:txBody>
                    <a:bodyPr/>
                    <a:lstStyle/>
                    <a:p>
                      <a:r>
                        <a:rPr lang="en-US" sz="1400" dirty="0" smtClean="0"/>
                        <a:t>Topic</a:t>
                      </a:r>
                      <a:endParaRPr lang="en-US" sz="1400" dirty="0"/>
                    </a:p>
                  </a:txBody>
                  <a:tcPr/>
                </a:tc>
                <a:tc>
                  <a:txBody>
                    <a:bodyPr/>
                    <a:lstStyle/>
                    <a:p>
                      <a:r>
                        <a:rPr lang="en-US" sz="1400" dirty="0" smtClean="0"/>
                        <a:t>Themes</a:t>
                      </a:r>
                      <a:endParaRPr lang="en-US" sz="1400" dirty="0"/>
                    </a:p>
                  </a:txBody>
                  <a:tcPr/>
                </a:tc>
                <a:tc>
                  <a:txBody>
                    <a:bodyPr/>
                    <a:lstStyle/>
                    <a:p>
                      <a:r>
                        <a:rPr lang="en-US" sz="1400" dirty="0" smtClean="0"/>
                        <a:t>Example</a:t>
                      </a:r>
                      <a:r>
                        <a:rPr lang="en-US" sz="1400" baseline="0" dirty="0" smtClean="0"/>
                        <a:t> Quotations</a:t>
                      </a:r>
                      <a:endParaRPr lang="en-US" sz="1400" dirty="0"/>
                    </a:p>
                  </a:txBody>
                  <a:tcPr/>
                </a:tc>
              </a:tr>
              <a:tr h="1890488">
                <a:tc>
                  <a:txBody>
                    <a:bodyPr/>
                    <a:lstStyle/>
                    <a:p>
                      <a:r>
                        <a:rPr lang="en-US" sz="1200" b="0" i="0" u="none" strike="noStrike" kern="1200" baseline="0" dirty="0" smtClean="0">
                          <a:solidFill>
                            <a:schemeClr val="dk1"/>
                          </a:solidFill>
                          <a:latin typeface="+mn-lt"/>
                          <a:ea typeface="+mn-ea"/>
                          <a:cs typeface="+mn-cs"/>
                        </a:rPr>
                        <a:t>Hospital breastfeeding</a:t>
                      </a:r>
                    </a:p>
                    <a:p>
                      <a:r>
                        <a:rPr lang="en-US" sz="1200" b="0" i="0" u="none" strike="noStrike" kern="1200" baseline="0" dirty="0" smtClean="0">
                          <a:solidFill>
                            <a:schemeClr val="dk1"/>
                          </a:solidFill>
                          <a:latin typeface="+mn-lt"/>
                          <a:ea typeface="+mn-ea"/>
                          <a:cs typeface="+mn-cs"/>
                        </a:rPr>
                        <a:t>support practices</a:t>
                      </a:r>
                      <a:endParaRPr lang="en-US" sz="1200" dirty="0"/>
                    </a:p>
                  </a:txBody>
                  <a:tcPr/>
                </a:tc>
                <a:tc>
                  <a:txBody>
                    <a:bodyPr/>
                    <a:lstStyle/>
                    <a:p>
                      <a:r>
                        <a:rPr lang="en-US" sz="1200" b="0" i="0" u="none" strike="noStrike" kern="1200" baseline="0" dirty="0" smtClean="0">
                          <a:solidFill>
                            <a:schemeClr val="dk1"/>
                          </a:solidFill>
                          <a:latin typeface="+mn-lt"/>
                          <a:ea typeface="+mn-ea"/>
                          <a:cs typeface="+mn-cs"/>
                        </a:rPr>
                        <a:t>Important, need for tailored, individual support</a:t>
                      </a:r>
                      <a:endParaRPr lang="en-US" sz="1200" dirty="0"/>
                    </a:p>
                  </a:txBody>
                  <a:tcPr/>
                </a:tc>
                <a:tc>
                  <a:txBody>
                    <a:bodyPr/>
                    <a:lstStyle/>
                    <a:p>
                      <a:r>
                        <a:rPr lang="en-US" sz="1200" b="0" i="0" u="none" strike="noStrike" kern="1200" baseline="0" dirty="0" smtClean="0">
                          <a:solidFill>
                            <a:schemeClr val="dk1"/>
                          </a:solidFill>
                          <a:latin typeface="+mn-lt"/>
                          <a:ea typeface="+mn-ea"/>
                          <a:cs typeface="+mn-cs"/>
                        </a:rPr>
                        <a:t>“We need more and better hospital breastfeeding support because this is where it all starts!!”</a:t>
                      </a:r>
                    </a:p>
                    <a:p>
                      <a:r>
                        <a:rPr lang="en-US" sz="1200" b="0" i="0" u="none" strike="noStrike" kern="1200" baseline="0" dirty="0" smtClean="0">
                          <a:solidFill>
                            <a:schemeClr val="dk1"/>
                          </a:solidFill>
                          <a:latin typeface="+mn-lt"/>
                          <a:ea typeface="+mn-ea"/>
                          <a:cs typeface="+mn-cs"/>
                        </a:rPr>
                        <a:t>“I feel that many of the Baby- Friendly principles are helpful, but some are taken out of proportion.”</a:t>
                      </a:r>
                    </a:p>
                    <a:p>
                      <a:r>
                        <a:rPr lang="en-US" sz="1200" b="0" i="0" u="none" strike="noStrike" kern="1200" baseline="0" dirty="0" smtClean="0">
                          <a:solidFill>
                            <a:schemeClr val="dk1"/>
                          </a:solidFill>
                          <a:latin typeface="+mn-lt"/>
                          <a:ea typeface="+mn-ea"/>
                          <a:cs typeface="+mn-cs"/>
                        </a:rPr>
                        <a:t>“Very important. Breastfeeding is very hard in the first few days...Without in-hospital breastfeeding support…, our breast-feeding rates would be very low.”</a:t>
                      </a:r>
                    </a:p>
                    <a:p>
                      <a:r>
                        <a:rPr lang="en-US" sz="1200" b="0" i="0" u="none" strike="noStrike" kern="1200" baseline="0" dirty="0" smtClean="0">
                          <a:solidFill>
                            <a:schemeClr val="dk1"/>
                          </a:solidFill>
                          <a:latin typeface="+mn-lt"/>
                          <a:ea typeface="+mn-ea"/>
                          <a:cs typeface="+mn-cs"/>
                        </a:rPr>
                        <a:t>“Although far from perfect or ideally tailored to each family.”</a:t>
                      </a:r>
                      <a:endParaRPr lang="en-US" sz="1200" dirty="0"/>
                    </a:p>
                  </a:txBody>
                  <a:tcPr/>
                </a:tc>
              </a:tr>
              <a:tr h="810209">
                <a:tc rowSpan="2">
                  <a:txBody>
                    <a:bodyPr/>
                    <a:lstStyle/>
                    <a:p>
                      <a:r>
                        <a:rPr lang="en-US" sz="1200" dirty="0" smtClean="0"/>
                        <a:t>Pacifiers</a:t>
                      </a:r>
                      <a:endParaRPr lang="en-US" sz="1200" dirty="0"/>
                    </a:p>
                  </a:txBody>
                  <a:tcPr/>
                </a:tc>
                <a:tc>
                  <a:txBody>
                    <a:bodyPr/>
                    <a:lstStyle/>
                    <a:p>
                      <a:r>
                        <a:rPr lang="en-US" sz="1200" b="0" i="0" u="none" strike="noStrike" kern="1200" baseline="0" dirty="0" smtClean="0">
                          <a:solidFill>
                            <a:schemeClr val="dk1"/>
                          </a:solidFill>
                          <a:latin typeface="+mn-lt"/>
                          <a:ea typeface="+mn-ea"/>
                          <a:cs typeface="+mn-cs"/>
                        </a:rPr>
                        <a:t>The rules: delay until breastfeeding well established</a:t>
                      </a:r>
                    </a:p>
                    <a:p>
                      <a:endParaRPr lang="en-US" sz="1200" dirty="0"/>
                    </a:p>
                  </a:txBody>
                  <a:tcPr/>
                </a:tc>
                <a:tc>
                  <a:txBody>
                    <a:bodyPr/>
                    <a:lstStyle/>
                    <a:p>
                      <a:r>
                        <a:rPr lang="en-US" sz="1200" b="0" i="0" u="none" strike="noStrike" kern="1200" baseline="0" dirty="0" smtClean="0">
                          <a:solidFill>
                            <a:schemeClr val="dk1"/>
                          </a:solidFill>
                          <a:latin typeface="+mn-lt"/>
                          <a:ea typeface="+mn-ea"/>
                          <a:cs typeface="+mn-cs"/>
                        </a:rPr>
                        <a:t>“Do not recommend until breastfeeding is well</a:t>
                      </a:r>
                    </a:p>
                    <a:p>
                      <a:r>
                        <a:rPr lang="en-US" sz="1200" b="0" i="0" u="none" strike="noStrike" kern="1200" baseline="0" dirty="0" smtClean="0">
                          <a:solidFill>
                            <a:schemeClr val="dk1"/>
                          </a:solidFill>
                          <a:latin typeface="+mn-lt"/>
                          <a:ea typeface="+mn-ea"/>
                          <a:cs typeface="+mn-cs"/>
                        </a:rPr>
                        <a:t>established”</a:t>
                      </a:r>
                    </a:p>
                    <a:p>
                      <a:r>
                        <a:rPr lang="en-US" sz="1200" b="0" i="0" u="none" strike="noStrike" kern="1200" baseline="0" dirty="0" smtClean="0">
                          <a:solidFill>
                            <a:schemeClr val="dk1"/>
                          </a:solidFill>
                          <a:latin typeface="+mn-lt"/>
                          <a:ea typeface="+mn-ea"/>
                          <a:cs typeface="+mn-cs"/>
                        </a:rPr>
                        <a:t>“Do not recommend until breastfeeding is well established unless medical indication”</a:t>
                      </a:r>
                      <a:endParaRPr lang="en-US" sz="1200" dirty="0"/>
                    </a:p>
                  </a:txBody>
                  <a:tcPr/>
                </a:tc>
              </a:tr>
              <a:tr h="1350349">
                <a:tc vMerge="1">
                  <a:txBody>
                    <a:bodyPr/>
                    <a:lstStyle/>
                    <a:p>
                      <a:endParaRPr lang="en-US" dirty="0"/>
                    </a:p>
                  </a:txBody>
                  <a:tcPr/>
                </a:tc>
                <a:tc>
                  <a:txBody>
                    <a:bodyPr/>
                    <a:lstStyle/>
                    <a:p>
                      <a:r>
                        <a:rPr lang="en-US" sz="1200" b="0" i="0" u="none" strike="noStrike" kern="1200" baseline="0" dirty="0" smtClean="0">
                          <a:solidFill>
                            <a:schemeClr val="dk1"/>
                          </a:solidFill>
                          <a:latin typeface="+mn-lt"/>
                          <a:ea typeface="+mn-ea"/>
                          <a:cs typeface="+mn-cs"/>
                        </a:rPr>
                        <a:t>The rules should change</a:t>
                      </a:r>
                    </a:p>
                    <a:p>
                      <a:r>
                        <a:rPr lang="en-US" sz="1200" b="0" i="0" u="none" strike="noStrike" kern="1200" baseline="0" dirty="0" smtClean="0">
                          <a:solidFill>
                            <a:schemeClr val="dk1"/>
                          </a:solidFill>
                          <a:latin typeface="+mn-lt"/>
                          <a:ea typeface="+mn-ea"/>
                          <a:cs typeface="+mn-cs"/>
                        </a:rPr>
                        <a:t>because 1) they prevent SIDS, 2) no evidence of harm,</a:t>
                      </a:r>
                    </a:p>
                    <a:p>
                      <a:r>
                        <a:rPr lang="en-US" sz="1200" b="0" i="0" u="none" strike="noStrike" kern="1200" baseline="0" dirty="0" smtClean="0">
                          <a:solidFill>
                            <a:schemeClr val="dk1"/>
                          </a:solidFill>
                          <a:latin typeface="+mn-lt"/>
                          <a:ea typeface="+mn-ea"/>
                          <a:cs typeface="+mn-cs"/>
                        </a:rPr>
                        <a:t>3) they may discourage</a:t>
                      </a:r>
                    </a:p>
                    <a:p>
                      <a:r>
                        <a:rPr lang="en-US" sz="1200" b="0" i="0" u="none" strike="noStrike" kern="1200" baseline="0" dirty="0" smtClean="0">
                          <a:solidFill>
                            <a:schemeClr val="dk1"/>
                          </a:solidFill>
                          <a:latin typeface="+mn-lt"/>
                          <a:ea typeface="+mn-ea"/>
                          <a:cs typeface="+mn-cs"/>
                        </a:rPr>
                        <a:t>supplementation</a:t>
                      </a:r>
                      <a:endParaRPr lang="en-US" sz="1200" dirty="0"/>
                    </a:p>
                  </a:txBody>
                  <a:tcPr/>
                </a:tc>
                <a:tc>
                  <a:txBody>
                    <a:bodyPr/>
                    <a:lstStyle/>
                    <a:p>
                      <a:r>
                        <a:rPr lang="en-US" sz="1200" b="0" i="0" u="none" strike="noStrike" kern="1200" baseline="0" dirty="0" smtClean="0">
                          <a:solidFill>
                            <a:schemeClr val="dk1"/>
                          </a:solidFill>
                          <a:latin typeface="+mn-lt"/>
                          <a:ea typeface="+mn-ea"/>
                          <a:cs typeface="+mn-cs"/>
                        </a:rPr>
                        <a:t>“Prevents SIDS; nipple confusion is a myth. Baby Friendly should allow it.”</a:t>
                      </a:r>
                    </a:p>
                    <a:p>
                      <a:r>
                        <a:rPr lang="en-US" sz="1200" b="0" i="0" u="none" strike="noStrike" kern="1200" baseline="0" dirty="0" smtClean="0">
                          <a:solidFill>
                            <a:schemeClr val="dk1"/>
                          </a:solidFill>
                          <a:latin typeface="+mn-lt"/>
                          <a:ea typeface="+mn-ea"/>
                          <a:cs typeface="+mn-cs"/>
                        </a:rPr>
                        <a:t>“No good evidence that it hurts breastfeeding, helps prevent SIDS, evidence that limiting pacifiers in MBU increases supplementation”</a:t>
                      </a:r>
                    </a:p>
                    <a:p>
                      <a:r>
                        <a:rPr lang="en-US" sz="1200" b="0" i="0" u="none" strike="noStrike" kern="1200" baseline="0" dirty="0" smtClean="0">
                          <a:solidFill>
                            <a:schemeClr val="dk1"/>
                          </a:solidFill>
                          <a:latin typeface="+mn-lt"/>
                          <a:ea typeface="+mn-ea"/>
                          <a:cs typeface="+mn-cs"/>
                        </a:rPr>
                        <a:t>“…but might be better than formula if baby is crying in middle of night”</a:t>
                      </a:r>
                      <a:endParaRPr lang="en-US" sz="1200" dirty="0"/>
                    </a:p>
                  </a:txBody>
                  <a:tcPr/>
                </a:tc>
              </a:tr>
              <a:tr h="1423295">
                <a:tc rowSpan="2">
                  <a:txBody>
                    <a:bodyPr/>
                    <a:lstStyle/>
                    <a:p>
                      <a:r>
                        <a:rPr lang="en-US" sz="1200" b="0" i="0" u="none" strike="noStrike" kern="1200" baseline="0" dirty="0" smtClean="0">
                          <a:solidFill>
                            <a:schemeClr val="dk1"/>
                          </a:solidFill>
                          <a:latin typeface="+mn-lt"/>
                          <a:ea typeface="+mn-ea"/>
                          <a:cs typeface="+mn-cs"/>
                        </a:rPr>
                        <a:t> Donor Milk</a:t>
                      </a:r>
                      <a:endParaRPr lang="en-US" sz="1200" dirty="0"/>
                    </a:p>
                  </a:txBody>
                  <a:tcPr/>
                </a:tc>
                <a:tc>
                  <a:txBody>
                    <a:bodyPr/>
                    <a:lstStyle/>
                    <a:p>
                      <a:r>
                        <a:rPr lang="en-US" sz="1200" b="0" i="0" u="none" strike="noStrike" kern="1200" baseline="0" dirty="0" smtClean="0">
                          <a:solidFill>
                            <a:schemeClr val="dk1"/>
                          </a:solidFill>
                          <a:latin typeface="+mn-lt"/>
                          <a:ea typeface="+mn-ea"/>
                          <a:cs typeface="+mn-cs"/>
                        </a:rPr>
                        <a:t>Cons: Infectious risk,</a:t>
                      </a:r>
                    </a:p>
                    <a:p>
                      <a:r>
                        <a:rPr lang="en-US" sz="1200" b="0" i="0" u="none" strike="noStrike" kern="1200" baseline="0" dirty="0" smtClean="0">
                          <a:solidFill>
                            <a:schemeClr val="dk1"/>
                          </a:solidFill>
                          <a:latin typeface="+mn-lt"/>
                          <a:ea typeface="+mn-ea"/>
                          <a:cs typeface="+mn-cs"/>
                        </a:rPr>
                        <a:t>expensive, no evidence of benefit for term newborns</a:t>
                      </a:r>
                      <a:endParaRPr lang="en-US" sz="1200" dirty="0"/>
                    </a:p>
                  </a:txBody>
                  <a:tcPr/>
                </a:tc>
                <a:tc>
                  <a:txBody>
                    <a:bodyPr/>
                    <a:lstStyle/>
                    <a:p>
                      <a:r>
                        <a:rPr lang="en-US" sz="1200" b="0" i="0" u="none" strike="noStrike" kern="1200" baseline="0" dirty="0" smtClean="0">
                          <a:solidFill>
                            <a:schemeClr val="dk1"/>
                          </a:solidFill>
                          <a:latin typeface="+mn-lt"/>
                          <a:ea typeface="+mn-ea"/>
                          <a:cs typeface="+mn-cs"/>
                        </a:rPr>
                        <a:t>“Don’t see much benefit for a well newborn. Risks of infectious disease is still present and benefits in this case doesn’t outweigh [sic] risks.”</a:t>
                      </a:r>
                    </a:p>
                    <a:p>
                      <a:r>
                        <a:rPr lang="en-US" sz="1200" b="0" i="0" u="none" strike="noStrike" kern="1200" baseline="0" dirty="0" smtClean="0">
                          <a:solidFill>
                            <a:schemeClr val="dk1"/>
                          </a:solidFill>
                          <a:latin typeface="+mn-lt"/>
                          <a:ea typeface="+mn-ea"/>
                          <a:cs typeface="+mn-cs"/>
                        </a:rPr>
                        <a:t>“Would like to see more evidence for effectiveness and see cost come down so it is not differentially available to those with financial resources.”</a:t>
                      </a:r>
                    </a:p>
                  </a:txBody>
                  <a:tcPr/>
                </a:tc>
              </a:tr>
              <a:tr h="1530395">
                <a:tc vMerge="1">
                  <a:txBody>
                    <a:bodyPr/>
                    <a:lstStyle/>
                    <a:p>
                      <a:endParaRPr lang="en-US" dirty="0"/>
                    </a:p>
                  </a:txBody>
                  <a:tcPr/>
                </a:tc>
                <a:tc>
                  <a:txBody>
                    <a:bodyPr/>
                    <a:lstStyle/>
                    <a:p>
                      <a:r>
                        <a:rPr lang="en-US" sz="1200" b="0" i="0" u="none" strike="noStrike" kern="1200" baseline="0" dirty="0" smtClean="0">
                          <a:solidFill>
                            <a:schemeClr val="dk1"/>
                          </a:solidFill>
                          <a:latin typeface="+mn-lt"/>
                          <a:ea typeface="+mn-ea"/>
                          <a:cs typeface="+mn-cs"/>
                        </a:rPr>
                        <a:t>Pros: Avoid risks of formula, a good option when</a:t>
                      </a:r>
                    </a:p>
                    <a:p>
                      <a:r>
                        <a:rPr lang="en-US" sz="1200" b="0" i="0" u="none" strike="noStrike" kern="1200" baseline="0" dirty="0" smtClean="0">
                          <a:solidFill>
                            <a:schemeClr val="dk1"/>
                          </a:solidFill>
                          <a:latin typeface="+mn-lt"/>
                          <a:ea typeface="+mn-ea"/>
                          <a:cs typeface="+mn-cs"/>
                        </a:rPr>
                        <a:t>supplementation medically necessary</a:t>
                      </a:r>
                      <a:endParaRPr lang="en-US" sz="1200" dirty="0"/>
                    </a:p>
                  </a:txBody>
                  <a:tcPr/>
                </a:tc>
                <a:tc>
                  <a:txBody>
                    <a:bodyPr/>
                    <a:lstStyle/>
                    <a:p>
                      <a:r>
                        <a:rPr lang="en-US" sz="1200" b="0" i="0" u="none" strike="noStrike" kern="1200" baseline="0" dirty="0" smtClean="0">
                          <a:solidFill>
                            <a:schemeClr val="dk1"/>
                          </a:solidFill>
                          <a:latin typeface="+mn-lt"/>
                          <a:ea typeface="+mn-ea"/>
                          <a:cs typeface="+mn-cs"/>
                        </a:rPr>
                        <a:t>“Given the emerging research about the effect of</a:t>
                      </a:r>
                    </a:p>
                    <a:p>
                      <a:r>
                        <a:rPr lang="en-US" sz="1200" b="0" i="0" u="none" strike="noStrike" kern="1200" baseline="0" dirty="0" smtClean="0">
                          <a:solidFill>
                            <a:schemeClr val="dk1"/>
                          </a:solidFill>
                          <a:latin typeface="+mn-lt"/>
                          <a:ea typeface="+mn-ea"/>
                          <a:cs typeface="+mn-cs"/>
                        </a:rPr>
                        <a:t>formula on the microbiome, it is very helpful to be able to provide donor milk instead of formula for medically indicated supplementation”</a:t>
                      </a:r>
                    </a:p>
                    <a:p>
                      <a:r>
                        <a:rPr lang="en-US" sz="1200" b="0" i="0" u="none" strike="noStrike" kern="1200" baseline="0" dirty="0" smtClean="0">
                          <a:solidFill>
                            <a:schemeClr val="dk1"/>
                          </a:solidFill>
                          <a:latin typeface="+mn-lt"/>
                          <a:ea typeface="+mn-ea"/>
                          <a:cs typeface="+mn-cs"/>
                        </a:rPr>
                        <a:t>“I would be in support of it over using formula especially for those mothers who desire to exclusively breastfeed but are having difficulty...”</a:t>
                      </a:r>
                    </a:p>
                    <a:p>
                      <a:r>
                        <a:rPr lang="en-US" sz="1200" b="0" i="0" u="none" strike="noStrike" kern="1200" baseline="0" dirty="0" smtClean="0">
                          <a:solidFill>
                            <a:schemeClr val="dk1"/>
                          </a:solidFill>
                          <a:latin typeface="+mn-lt"/>
                          <a:ea typeface="+mn-ea"/>
                          <a:cs typeface="+mn-cs"/>
                        </a:rPr>
                        <a:t>“I think every baby should have this option…”</a:t>
                      </a:r>
                      <a:endParaRPr lang="en-US" sz="1200" b="1" dirty="0"/>
                    </a:p>
                  </a:txBody>
                  <a:tcPr/>
                </a:tc>
              </a:tr>
              <a:tr h="990256">
                <a:tc rowSpan="2">
                  <a:txBody>
                    <a:bodyPr/>
                    <a:lstStyle/>
                    <a:p>
                      <a:r>
                        <a:rPr lang="en-US" sz="1200" b="0" i="0" u="none" strike="noStrike" kern="1200" baseline="0" dirty="0" smtClean="0">
                          <a:solidFill>
                            <a:schemeClr val="dk1"/>
                          </a:solidFill>
                          <a:latin typeface="+mn-lt"/>
                          <a:ea typeface="+mn-ea"/>
                          <a:cs typeface="+mn-cs"/>
                        </a:rPr>
                        <a:t> Formula</a:t>
                      </a:r>
                      <a:endParaRPr lang="en-US" sz="1200" dirty="0"/>
                    </a:p>
                  </a:txBody>
                  <a:tcPr/>
                </a:tc>
                <a:tc>
                  <a:txBody>
                    <a:bodyPr/>
                    <a:lstStyle/>
                    <a:p>
                      <a:r>
                        <a:rPr lang="en-US" sz="1200" b="0" i="0" u="none" strike="noStrike" kern="1200" baseline="0" dirty="0" smtClean="0">
                          <a:solidFill>
                            <a:schemeClr val="dk1"/>
                          </a:solidFill>
                          <a:latin typeface="+mn-lt"/>
                          <a:ea typeface="+mn-ea"/>
                          <a:cs typeface="+mn-cs"/>
                        </a:rPr>
                        <a:t>Cons: companies and marketing, used as an alternative to breastfeeding</a:t>
                      </a:r>
                    </a:p>
                    <a:p>
                      <a:r>
                        <a:rPr lang="en-US" sz="1200" b="0" i="0" u="none" strike="noStrike" kern="1200" baseline="0" dirty="0" smtClean="0">
                          <a:solidFill>
                            <a:schemeClr val="dk1"/>
                          </a:solidFill>
                          <a:latin typeface="+mn-lt"/>
                          <a:ea typeface="+mn-ea"/>
                          <a:cs typeface="+mn-cs"/>
                        </a:rPr>
                        <a:t>in the absence of medical indications</a:t>
                      </a:r>
                      <a:endParaRPr lang="en-US" sz="1200" dirty="0"/>
                    </a:p>
                  </a:txBody>
                  <a:tcPr/>
                </a:tc>
                <a:tc>
                  <a:txBody>
                    <a:bodyPr/>
                    <a:lstStyle/>
                    <a:p>
                      <a:r>
                        <a:rPr lang="en-US" sz="1200" b="0" i="0" u="none" strike="noStrike" kern="1200" baseline="0" dirty="0" smtClean="0">
                          <a:solidFill>
                            <a:schemeClr val="dk1"/>
                          </a:solidFill>
                          <a:latin typeface="+mn-lt"/>
                          <a:ea typeface="+mn-ea"/>
                          <a:cs typeface="+mn-cs"/>
                        </a:rPr>
                        <a:t>“Hate dealing with formula reps”</a:t>
                      </a:r>
                    </a:p>
                    <a:p>
                      <a:r>
                        <a:rPr lang="en-US" sz="1200" b="0" i="0" u="none" strike="noStrike" kern="1200" baseline="0" dirty="0" smtClean="0">
                          <a:solidFill>
                            <a:schemeClr val="dk1"/>
                          </a:solidFill>
                          <a:latin typeface="+mn-lt"/>
                          <a:ea typeface="+mn-ea"/>
                          <a:cs typeface="+mn-cs"/>
                        </a:rPr>
                        <a:t>“I would prefer to not have it as the first feeding, am trying to get mothers who do not want to breastfeed to do skin to skin and possibly give colostrum as first vaccine.”</a:t>
                      </a:r>
                      <a:endParaRPr lang="en-US" sz="1200" b="1" dirty="0"/>
                    </a:p>
                  </a:txBody>
                  <a:tcPr/>
                </a:tc>
              </a:tr>
              <a:tr h="810209">
                <a:tc vMerge="1">
                  <a:txBody>
                    <a:bodyPr/>
                    <a:lstStyle/>
                    <a:p>
                      <a:endParaRPr lang="en-US" dirty="0"/>
                    </a:p>
                  </a:txBody>
                  <a:tcPr/>
                </a:tc>
                <a:tc>
                  <a:txBody>
                    <a:bodyPr/>
                    <a:lstStyle/>
                    <a:p>
                      <a:r>
                        <a:rPr lang="en-US" sz="1200" b="0" i="0" u="none" strike="noStrike" kern="1200" baseline="0" dirty="0" smtClean="0">
                          <a:solidFill>
                            <a:schemeClr val="dk1"/>
                          </a:solidFill>
                          <a:latin typeface="+mn-lt"/>
                          <a:ea typeface="+mn-ea"/>
                          <a:cs typeface="+mn-cs"/>
                        </a:rPr>
                        <a:t>Pros: important when</a:t>
                      </a:r>
                    </a:p>
                    <a:p>
                      <a:r>
                        <a:rPr lang="en-US" sz="1200" b="0" i="0" u="none" strike="noStrike" kern="1200" baseline="0" dirty="0" smtClean="0">
                          <a:solidFill>
                            <a:schemeClr val="dk1"/>
                          </a:solidFill>
                          <a:latin typeface="+mn-lt"/>
                          <a:ea typeface="+mn-ea"/>
                          <a:cs typeface="+mn-cs"/>
                        </a:rPr>
                        <a:t>medically-necessary,</a:t>
                      </a:r>
                    </a:p>
                    <a:p>
                      <a:r>
                        <a:rPr lang="en-US" sz="1200" b="0" i="0" u="none" strike="noStrike" kern="1200" baseline="0" dirty="0" smtClean="0">
                          <a:solidFill>
                            <a:schemeClr val="dk1"/>
                          </a:solidFill>
                          <a:latin typeface="+mn-lt"/>
                          <a:ea typeface="+mn-ea"/>
                          <a:cs typeface="+mn-cs"/>
                        </a:rPr>
                        <a:t>ultimately a mother’s</a:t>
                      </a:r>
                    </a:p>
                    <a:p>
                      <a:r>
                        <a:rPr lang="en-US" sz="1200" b="0" i="0" u="none" strike="noStrike" kern="1200" baseline="0" dirty="0" smtClean="0">
                          <a:solidFill>
                            <a:schemeClr val="dk1"/>
                          </a:solidFill>
                          <a:latin typeface="+mn-lt"/>
                          <a:ea typeface="+mn-ea"/>
                          <a:cs typeface="+mn-cs"/>
                        </a:rPr>
                        <a:t>informed choice</a:t>
                      </a:r>
                      <a:endParaRPr lang="en-US" sz="1200" dirty="0"/>
                    </a:p>
                  </a:txBody>
                  <a:tcPr/>
                </a:tc>
                <a:tc>
                  <a:txBody>
                    <a:bodyPr/>
                    <a:lstStyle/>
                    <a:p>
                      <a:r>
                        <a:rPr lang="en-US" sz="1200" b="0" i="0" u="none" strike="noStrike" kern="1200" baseline="0" dirty="0" smtClean="0">
                          <a:solidFill>
                            <a:schemeClr val="dk1"/>
                          </a:solidFill>
                          <a:latin typeface="+mn-lt"/>
                          <a:ea typeface="+mn-ea"/>
                          <a:cs typeface="+mn-cs"/>
                        </a:rPr>
                        <a:t>“It has its uses, but use should be minimized.”</a:t>
                      </a:r>
                    </a:p>
                    <a:p>
                      <a:r>
                        <a:rPr lang="en-US" sz="1200" b="0" i="0" u="none" strike="noStrike" kern="1200" baseline="0" dirty="0" smtClean="0">
                          <a:solidFill>
                            <a:schemeClr val="dk1"/>
                          </a:solidFill>
                          <a:latin typeface="+mn-lt"/>
                          <a:ea typeface="+mn-ea"/>
                          <a:cs typeface="+mn-cs"/>
                        </a:rPr>
                        <a:t>“Endorse BF over formula, but don’t dissuade people from their choice unless they feel they need formula due to inadequate supply”</a:t>
                      </a:r>
                      <a:endParaRPr lang="en-US" sz="1200" b="1" dirty="0"/>
                    </a:p>
                  </a:txBody>
                  <a:tcPr/>
                </a:tc>
              </a:tr>
            </a:tbl>
          </a:graphicData>
        </a:graphic>
      </p:graphicFrame>
      <p:sp>
        <p:nvSpPr>
          <p:cNvPr id="64" name="Text Placeholder 6"/>
          <p:cNvSpPr txBox="1">
            <a:spLocks/>
          </p:cNvSpPr>
          <p:nvPr/>
        </p:nvSpPr>
        <p:spPr>
          <a:xfrm>
            <a:off x="7237175" y="2979097"/>
            <a:ext cx="6280547" cy="382517"/>
          </a:xfrm>
          <a:prstGeom prst="rect">
            <a:avLst/>
          </a:prstGeom>
          <a:solidFill>
            <a:srgbClr val="002855"/>
          </a:solidFill>
        </p:spPr>
        <p:txBody>
          <a:bodyPr lIns="52249" tIns="52249" rIns="52249" bIns="52249" anchor="ctr" anchorCtr="0">
            <a:spAutoFit/>
          </a:bodyPr>
          <a:lstStyle>
            <a:lvl1pPr marL="940479" indent="-940479" algn="ctr" defTabSz="2507943" rtl="0" eaLnBrk="1" latinLnBrk="0" hangingPunct="1">
              <a:spcBef>
                <a:spcPct val="20000"/>
              </a:spcBef>
              <a:buFont typeface="Arial" pitchFamily="34" charset="0"/>
              <a:buNone/>
              <a:defRPr sz="1800" b="1" u="none" kern="1200" baseline="0">
                <a:solidFill>
                  <a:schemeClr val="bg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dirty="0" smtClean="0"/>
              <a:t>DESIGN/METHODS</a:t>
            </a:r>
            <a:endParaRPr lang="en-US" dirty="0"/>
          </a:p>
        </p:txBody>
      </p:sp>
      <p:sp>
        <p:nvSpPr>
          <p:cNvPr id="65" name="Rectangle 64"/>
          <p:cNvSpPr/>
          <p:nvPr/>
        </p:nvSpPr>
        <p:spPr>
          <a:xfrm>
            <a:off x="7263879" y="3418585"/>
            <a:ext cx="6286500" cy="2308324"/>
          </a:xfrm>
          <a:prstGeom prst="rect">
            <a:avLst/>
          </a:prstGeom>
        </p:spPr>
        <p:txBody>
          <a:bodyPr wrap="square">
            <a:spAutoFit/>
          </a:bodyPr>
          <a:lstStyle/>
          <a:p>
            <a:pPr marL="342900" indent="-342900">
              <a:buFont typeface="Arial" charset="0"/>
              <a:buChar char="•"/>
            </a:pPr>
            <a:r>
              <a:rPr lang="en-US" sz="1600" dirty="0">
                <a:latin typeface="Trebuchet MS" charset="0"/>
                <a:ea typeface="Trebuchet MS" charset="0"/>
                <a:cs typeface="Trebuchet MS" charset="0"/>
              </a:rPr>
              <a:t>Sent to new born nursery directors from all US nurseries participating in the APA for BORN network. Analysis:</a:t>
            </a:r>
          </a:p>
          <a:p>
            <a:pPr marL="1647825" lvl="1" indent="-342900">
              <a:buFont typeface="Arial" charset="0"/>
              <a:buChar char="•"/>
            </a:pPr>
            <a:r>
              <a:rPr lang="en-US" sz="1600" dirty="0">
                <a:latin typeface="Trebuchet MS" charset="0"/>
                <a:ea typeface="Trebuchet MS" charset="0"/>
                <a:cs typeface="Trebuchet MS" charset="0"/>
              </a:rPr>
              <a:t>Used descriptive statistics to analyze Likert scale </a:t>
            </a:r>
            <a:r>
              <a:rPr lang="en-US" sz="1600" dirty="0" smtClean="0">
                <a:latin typeface="Trebuchet MS" charset="0"/>
                <a:ea typeface="Trebuchet MS" charset="0"/>
                <a:cs typeface="Trebuchet MS" charset="0"/>
              </a:rPr>
              <a:t>responses.</a:t>
            </a:r>
            <a:endParaRPr lang="en-US" sz="1600" dirty="0">
              <a:latin typeface="Trebuchet MS" charset="0"/>
              <a:ea typeface="Trebuchet MS" charset="0"/>
              <a:cs typeface="Trebuchet MS" charset="0"/>
            </a:endParaRPr>
          </a:p>
          <a:p>
            <a:pPr marL="1647825" lvl="1" indent="-342900">
              <a:buFont typeface="Arial" charset="0"/>
              <a:buChar char="•"/>
            </a:pPr>
            <a:r>
              <a:rPr lang="en-US" sz="1600" dirty="0">
                <a:latin typeface="Trebuchet MS" charset="0"/>
                <a:ea typeface="Trebuchet MS" charset="0"/>
                <a:cs typeface="Trebuchet MS" charset="0"/>
              </a:rPr>
              <a:t>Used a qualitative, thematic approach to analyze provider comments about their feelings about hospital breastfeeding practices, pacifiers, donor milk, and </a:t>
            </a:r>
            <a:r>
              <a:rPr lang="en-US" sz="1600" dirty="0" smtClean="0">
                <a:latin typeface="Trebuchet MS" charset="0"/>
                <a:ea typeface="Trebuchet MS" charset="0"/>
                <a:cs typeface="Trebuchet MS" charset="0"/>
              </a:rPr>
              <a:t>formula.</a:t>
            </a:r>
            <a:endParaRPr lang="en-US" sz="1600" dirty="0">
              <a:latin typeface="Trebuchet MS" charset="0"/>
              <a:ea typeface="Trebuchet MS" charset="0"/>
              <a:cs typeface="Trebuchet MS" charset="0"/>
            </a:endParaRPr>
          </a:p>
          <a:p>
            <a:pPr marL="342900" indent="-342900">
              <a:buFont typeface="Arial" charset="0"/>
              <a:buChar char="•"/>
            </a:pPr>
            <a:r>
              <a:rPr lang="en-US" sz="1600" dirty="0">
                <a:latin typeface="Trebuchet MS" charset="0"/>
                <a:ea typeface="Trebuchet MS" charset="0"/>
                <a:cs typeface="Trebuchet MS" charset="0"/>
              </a:rPr>
              <a:t>Collected data over 3 month </a:t>
            </a:r>
            <a:r>
              <a:rPr lang="en-US" sz="1600" dirty="0" smtClean="0">
                <a:latin typeface="Trebuchet MS" charset="0"/>
                <a:ea typeface="Trebuchet MS" charset="0"/>
                <a:cs typeface="Trebuchet MS" charset="0"/>
              </a:rPr>
              <a:t>period.</a:t>
            </a:r>
            <a:endParaRPr lang="en-US" sz="1600" dirty="0">
              <a:latin typeface="Trebuchet MS" charset="0"/>
              <a:ea typeface="Trebuchet MS" charset="0"/>
              <a:cs typeface="Trebuchet MS" charset="0"/>
            </a:endParaRPr>
          </a:p>
        </p:txBody>
      </p:sp>
      <p:sp>
        <p:nvSpPr>
          <p:cNvPr id="67" name="Text Placeholder 8"/>
          <p:cNvSpPr txBox="1">
            <a:spLocks/>
          </p:cNvSpPr>
          <p:nvPr/>
        </p:nvSpPr>
        <p:spPr>
          <a:xfrm>
            <a:off x="13925598" y="2977448"/>
            <a:ext cx="6286500" cy="382517"/>
          </a:xfrm>
          <a:prstGeom prst="rect">
            <a:avLst/>
          </a:prstGeom>
          <a:solidFill>
            <a:srgbClr val="002855"/>
          </a:solidFill>
        </p:spPr>
        <p:txBody>
          <a:bodyPr lIns="52249" tIns="52249" rIns="52249" bIns="52249" anchor="ctr" anchorCtr="0">
            <a:spAutoFit/>
          </a:bodyPr>
          <a:lstStyle>
            <a:lvl1pPr marL="940479" indent="-940479" algn="ctr" defTabSz="2507943" rtl="0" eaLnBrk="1" latinLnBrk="0" hangingPunct="1">
              <a:spcBef>
                <a:spcPct val="20000"/>
              </a:spcBef>
              <a:buFont typeface="Arial" pitchFamily="34" charset="0"/>
              <a:buNone/>
              <a:defRPr sz="1800" b="1" u="none" kern="1200" baseline="0">
                <a:solidFill>
                  <a:schemeClr val="bg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dirty="0" smtClean="0"/>
              <a:t>RESULTS</a:t>
            </a:r>
            <a:endParaRPr lang="en-US" dirty="0"/>
          </a:p>
        </p:txBody>
      </p:sp>
      <p:pic>
        <p:nvPicPr>
          <p:cNvPr id="83" name="Picture 82"/>
          <p:cNvPicPr>
            <a:picLocks noChangeAspect="1"/>
          </p:cNvPicPr>
          <p:nvPr/>
        </p:nvPicPr>
        <p:blipFill>
          <a:blip r:embed="rId3"/>
          <a:stretch>
            <a:fillRect/>
          </a:stretch>
        </p:blipFill>
        <p:spPr>
          <a:xfrm>
            <a:off x="20579949" y="2877501"/>
            <a:ext cx="6263101" cy="2578924"/>
          </a:xfrm>
          <a:prstGeom prst="rect">
            <a:avLst/>
          </a:prstGeom>
        </p:spPr>
      </p:pic>
      <p:sp>
        <p:nvSpPr>
          <p:cNvPr id="84" name="Text Placeholder 7"/>
          <p:cNvSpPr txBox="1">
            <a:spLocks/>
          </p:cNvSpPr>
          <p:nvPr/>
        </p:nvSpPr>
        <p:spPr>
          <a:xfrm>
            <a:off x="13912937" y="3294405"/>
            <a:ext cx="6286500" cy="2036588"/>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kern="1200" baseline="0">
                <a:solidFill>
                  <a:schemeClr val="tx1"/>
                </a:solidFill>
                <a:latin typeface="+mn-lt"/>
                <a:ea typeface="+mn-ea"/>
                <a:cs typeface="+mn-cs"/>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kern="1200">
                <a:solidFill>
                  <a:schemeClr val="tx1"/>
                </a:solidFill>
                <a:latin typeface="Trebuchet MS" pitchFamily="34" charset="0"/>
                <a:ea typeface="+mn-ea"/>
                <a:cs typeface="+mn-cs"/>
              </a:defRPr>
            </a:lvl2pPr>
            <a:lvl3pPr marL="1175598"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3pPr>
            <a:lvl4pPr marL="1534809" indent="-359211"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4pPr>
            <a:lvl5pPr marL="1796053" indent="-261244"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pPr marL="285750" indent="-285750">
              <a:buFont typeface="Arial" charset="0"/>
              <a:buChar char="•"/>
            </a:pPr>
            <a:r>
              <a:rPr lang="en-US" sz="1600" dirty="0" smtClean="0">
                <a:latin typeface="Trebuchet MS" charset="0"/>
                <a:ea typeface="Trebuchet MS" charset="0"/>
                <a:cs typeface="Trebuchet MS" charset="0"/>
              </a:rPr>
              <a:t>The majority of hospitals do not have donor milk available in their newborn nurseries/mother baby units. Availability is shown in Figure 1.</a:t>
            </a:r>
          </a:p>
          <a:p>
            <a:pPr marL="285750" indent="-285750">
              <a:buFont typeface="Arial" charset="0"/>
              <a:buChar char="•"/>
            </a:pPr>
            <a:r>
              <a:rPr lang="en-US" sz="1600" dirty="0" smtClean="0">
                <a:latin typeface="Trebuchet MS" charset="0"/>
                <a:ea typeface="Trebuchet MS" charset="0"/>
                <a:cs typeface="Trebuchet MS" charset="0"/>
              </a:rPr>
              <a:t>While overall provider opinion favored medically-indicated donor milk supplementation over formula, providers emphasized the need for additional research in this area given the limited availability and financial cost. </a:t>
            </a:r>
          </a:p>
        </p:txBody>
      </p:sp>
      <p:pic>
        <p:nvPicPr>
          <p:cNvPr id="66" name="Picture 2" descr="C:\Users\lkair\Desktop\iStock_000021096407Larg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34072" y="803269"/>
            <a:ext cx="2078728" cy="1350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3239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10953</TotalTime>
  <Words>1491</Words>
  <Application>Microsoft Macintosh PowerPoint</Application>
  <PresentationFormat>Custom</PresentationFormat>
  <Paragraphs>156</Paragraphs>
  <Slides>1</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vt:i4>
      </vt:variant>
    </vt:vector>
  </HeadingPairs>
  <TitlesOfParts>
    <vt:vector size="7" baseType="lpstr">
      <vt:lpstr>Trebuchet MS</vt:lpstr>
      <vt:lpstr>Arial</vt:lpstr>
      <vt:lpstr>Calibri</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Microsoft Office User</cp:lastModifiedBy>
  <cp:revision>99</cp:revision>
  <dcterms:created xsi:type="dcterms:W3CDTF">2012-02-06T18:46:22Z</dcterms:created>
  <dcterms:modified xsi:type="dcterms:W3CDTF">2018-02-20T21:28:39Z</dcterms:modified>
</cp:coreProperties>
</file>